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2" r:id="rId4"/>
    <p:sldId id="263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6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6B43A-C7A4-44D3-879E-6DC5E176F60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1CB73-7D6E-4695-BEA9-AAADF1FF7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8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916995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55B3C1-BBC1-40C2-BBC5-5345F2D46E17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5C48E56-956F-4B04-BE0A-702436B34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et.emis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565" y="285097"/>
            <a:ext cx="9144000" cy="611374"/>
          </a:xfrm>
        </p:spPr>
        <p:txBody>
          <a:bodyPr/>
          <a:lstStyle/>
          <a:p>
            <a:r>
              <a:rPr lang="ka-GE" b="1" dirty="0" smtClean="0">
                <a:solidFill>
                  <a:srgbClr val="0070C0"/>
                </a:solidFill>
              </a:rPr>
              <a:t>აკაკი წერეთლის სახელმწიფო უნივერსიტეტი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83978"/>
            <a:ext cx="9144000" cy="2877671"/>
          </a:xfrm>
        </p:spPr>
        <p:txBody>
          <a:bodyPr>
            <a:normAutofit/>
          </a:bodyPr>
          <a:lstStyle/>
          <a:p>
            <a:r>
              <a:rPr lang="ka-GE" sz="3100" dirty="0" smtClean="0">
                <a:solidFill>
                  <a:srgbClr val="C00000"/>
                </a:solidFill>
              </a:rPr>
              <a:t>მოდულური პროფესიული საგანმანათლებლო პროგრამა</a:t>
            </a:r>
            <a:r>
              <a:rPr lang="ka-GE" sz="3100" dirty="0" smtClean="0"/>
              <a:t/>
            </a:r>
            <a:br>
              <a:rPr lang="ka-GE" sz="3100" dirty="0" smtClean="0"/>
            </a:br>
            <a:r>
              <a:rPr lang="ka-GE" dirty="0" smtClean="0"/>
              <a:t/>
            </a:r>
            <a:br>
              <a:rPr lang="ka-GE" dirty="0" smtClean="0"/>
            </a:br>
            <a:r>
              <a:rPr lang="ru-RU" b="1" dirty="0" err="1" smtClean="0">
                <a:solidFill>
                  <a:srgbClr val="C00000"/>
                </a:solidFill>
              </a:rPr>
              <a:t>ბუღალტრული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აღრიცხვა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617884"/>
      </p:ext>
    </p:extLst>
  </p:cSld>
  <p:clrMapOvr>
    <a:masterClrMapping/>
  </p:clrMapOvr>
  <p:transition advTm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891988" y="2326341"/>
            <a:ext cx="10408024" cy="17032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i="1" dirty="0" smtClean="0"/>
              <a:t>პროგრამის მიზანია  </a:t>
            </a:r>
            <a:r>
              <a:rPr lang="ru-RU" dirty="0" err="1" smtClean="0">
                <a:solidFill>
                  <a:schemeClr val="bg1"/>
                </a:solidFill>
              </a:rPr>
              <a:t>მოამზადოს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და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შრომის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ბაზარს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შესთავაზოს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კვალიფიციური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ბუღალტერი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რომელიც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შეძლებს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მონაწილეობის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მიღებას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სამეწარმეო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არასამეწარმეო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სახელმწიფო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ორგანიზაციების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ან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პირის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სააღრიცხვო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პოლიტიკის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დაგეგვმაში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ორგანიზებასა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და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წარმართვაში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ფინანსური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ბუღალტრული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ანგარიშგების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და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ჩანაწერების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შემოწმებასა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და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ანალიზში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რათა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უზრუნველყოს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მათი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შესაბამისობა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დადგენილ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კანონმდებლობასა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და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სტანდარტებთან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4777" y="6355976"/>
            <a:ext cx="3523128" cy="215153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100" dirty="0" smtClean="0">
                <a:solidFill>
                  <a:srgbClr val="C00000"/>
                </a:solidFill>
              </a:rPr>
              <a:t>აკაკი წერეთლის სახელმწიფო უნივერსიტეტი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64213"/>
      </p:ext>
    </p:extLst>
  </p:cSld>
  <p:clrMapOvr>
    <a:masterClrMapping/>
  </p:clrMapOvr>
  <p:transition advTm="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030071" y="1140963"/>
            <a:ext cx="6131858" cy="114748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>
                <a:solidFill>
                  <a:schemeClr val="bg1"/>
                </a:solidFill>
              </a:rPr>
              <a:t>პროგრამაზე დაშვების წინაპირობა</a:t>
            </a:r>
          </a:p>
          <a:p>
            <a:pPr algn="ctr"/>
            <a:endParaRPr lang="ka-GE" dirty="0" smtClean="0">
              <a:solidFill>
                <a:schemeClr val="bg1"/>
              </a:solidFill>
            </a:endParaRPr>
          </a:p>
          <a:p>
            <a:pPr algn="ctr"/>
            <a:r>
              <a:rPr lang="ka-GE" b="1" dirty="0" smtClean="0">
                <a:solidFill>
                  <a:srgbClr val="C00000"/>
                </a:solidFill>
              </a:rPr>
              <a:t>- სრული ზოგადი განათლება -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73306" y="3306346"/>
            <a:ext cx="9045388" cy="115644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>
                <a:solidFill>
                  <a:schemeClr val="bg1"/>
                </a:solidFill>
              </a:rPr>
              <a:t>მისანიჭებელი კვალიფიკაცია</a:t>
            </a:r>
          </a:p>
          <a:p>
            <a:pPr algn="ctr"/>
            <a:endParaRPr lang="ka-GE" dirty="0" smtClean="0">
              <a:solidFill>
                <a:schemeClr val="bg1"/>
              </a:solidFill>
            </a:endParaRPr>
          </a:p>
          <a:p>
            <a:pPr algn="ctr"/>
            <a:r>
              <a:rPr lang="ka-GE" b="1" dirty="0" smtClean="0">
                <a:solidFill>
                  <a:srgbClr val="C00000"/>
                </a:solidFill>
              </a:rPr>
              <a:t>-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მეხუთე</a:t>
            </a:r>
            <a:r>
              <a:rPr lang="ka-GE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საფეხურის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პროფესიული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კვალიფიკაცია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ბუღალტრულ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აღრიცხვაში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ka-GE" b="1" dirty="0" smtClean="0">
                <a:solidFill>
                  <a:srgbClr val="C00000"/>
                </a:solidFill>
              </a:rPr>
              <a:t> -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75812" y="6481482"/>
            <a:ext cx="3523128" cy="215153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100" dirty="0" smtClean="0">
                <a:solidFill>
                  <a:srgbClr val="C00000"/>
                </a:solidFill>
              </a:rPr>
              <a:t>აკაკი წერეთლის სახელმწიფო უნივერსიტეტი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02930"/>
      </p:ext>
    </p:extLst>
  </p:cSld>
  <p:clrMapOvr>
    <a:masterClrMapping/>
  </p:clrMapOvr>
  <p:transition advTm="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84777" y="6355976"/>
            <a:ext cx="3523128" cy="215153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100" dirty="0" smtClean="0">
                <a:solidFill>
                  <a:srgbClr val="C00000"/>
                </a:solidFill>
              </a:rPr>
              <a:t>აკაკი წერეთლის სახელმწიფო უნივერსიტეტი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5482" y="251012"/>
            <a:ext cx="3048000" cy="65442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000" b="1" dirty="0" smtClean="0">
                <a:solidFill>
                  <a:srgbClr val="FFC000"/>
                </a:solidFill>
              </a:rPr>
              <a:t>სწავლის  შედეგები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8588" y="1228165"/>
            <a:ext cx="11609294" cy="42403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000" b="1" dirty="0" smtClean="0">
                <a:solidFill>
                  <a:srgbClr val="FFC000"/>
                </a:solidFill>
              </a:rPr>
              <a:t>კურსდამთავრებულს  შეუძლია:</a:t>
            </a:r>
          </a:p>
          <a:p>
            <a:endParaRPr lang="ka-GE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b="1" dirty="0" err="1" smtClean="0">
                <a:solidFill>
                  <a:srgbClr val="FFC000"/>
                </a:solidFill>
              </a:rPr>
              <a:t>დასაქმდეს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კერძო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და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საჯარო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უწყებებში</a:t>
            </a:r>
            <a:r>
              <a:rPr lang="ru-RU" sz="2000" b="1" dirty="0" smtClean="0">
                <a:solidFill>
                  <a:srgbClr val="FFC000"/>
                </a:solidFill>
              </a:rPr>
              <a:t>, </a:t>
            </a:r>
            <a:r>
              <a:rPr lang="ru-RU" sz="2000" b="1" dirty="0" err="1" smtClean="0">
                <a:solidFill>
                  <a:srgbClr val="FFC000"/>
                </a:solidFill>
              </a:rPr>
              <a:t>არასამთავრობო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ორგანიზაციებში</a:t>
            </a:r>
            <a:r>
              <a:rPr lang="ru-RU" sz="2000" b="1" dirty="0" smtClean="0">
                <a:solidFill>
                  <a:srgbClr val="FFC000"/>
                </a:solidFill>
              </a:rPr>
              <a:t>, </a:t>
            </a:r>
            <a:r>
              <a:rPr lang="ru-RU" sz="2000" b="1" dirty="0" err="1" smtClean="0">
                <a:solidFill>
                  <a:srgbClr val="FFC000"/>
                </a:solidFill>
              </a:rPr>
              <a:t>საბუღალტრო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და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სადფინანსო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სამსახურებში</a:t>
            </a:r>
            <a:r>
              <a:rPr lang="ru-RU" sz="2000" b="1" dirty="0" smtClean="0">
                <a:solidFill>
                  <a:srgbClr val="FFC000"/>
                </a:solidFill>
              </a:rPr>
              <a:t>, </a:t>
            </a:r>
            <a:r>
              <a:rPr lang="ru-RU" sz="2000" b="1" dirty="0" err="1" smtClean="0">
                <a:solidFill>
                  <a:srgbClr val="FFC000"/>
                </a:solidFill>
              </a:rPr>
              <a:t>აუდიტორულ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და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საკონსულტაციო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კომპანიებში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ბუღალტრად</a:t>
            </a:r>
            <a:r>
              <a:rPr lang="ru-RU" sz="2000" b="1" dirty="0" smtClean="0">
                <a:solidFill>
                  <a:srgbClr val="FFC000"/>
                </a:solidFill>
              </a:rPr>
              <a:t>, </a:t>
            </a:r>
            <a:r>
              <a:rPr lang="ru-RU" sz="2000" b="1" dirty="0" err="1" smtClean="0">
                <a:solidFill>
                  <a:srgbClr val="FFC000"/>
                </a:solidFill>
              </a:rPr>
              <a:t>ბუღალტრის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თანაშემწედ</a:t>
            </a:r>
            <a:r>
              <a:rPr lang="ru-RU" sz="2000" b="1" dirty="0" smtClean="0">
                <a:solidFill>
                  <a:srgbClr val="FFC000"/>
                </a:solidFill>
              </a:rPr>
              <a:t>, </a:t>
            </a:r>
            <a:r>
              <a:rPr lang="ru-RU" sz="2000" b="1" dirty="0" err="1" smtClean="0">
                <a:solidFill>
                  <a:srgbClr val="FFC000"/>
                </a:solidFill>
              </a:rPr>
              <a:t>შესაძლებელია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თვით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დასაქმებაც</a:t>
            </a:r>
            <a:endParaRPr lang="ka-GE" sz="2000" b="1" dirty="0" smtClean="0">
              <a:solidFill>
                <a:srgbClr val="FFC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FFC000"/>
                </a:solidFill>
              </a:rPr>
              <a:t>  </a:t>
            </a:r>
            <a:r>
              <a:rPr lang="ru-RU" sz="2000" b="1" dirty="0" err="1" smtClean="0">
                <a:solidFill>
                  <a:srgbClr val="FFC000"/>
                </a:solidFill>
              </a:rPr>
              <a:t>მოამზადოს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ბუღალტრული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ანგარიშგება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endParaRPr lang="en-US" sz="2000" b="1" dirty="0" smtClean="0">
              <a:solidFill>
                <a:srgbClr val="FFC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ka-GE" sz="2000" b="1" dirty="0" smtClean="0">
                <a:solidFill>
                  <a:srgbClr val="FFC000"/>
                </a:solidFill>
              </a:rPr>
              <a:t>  </a:t>
            </a:r>
            <a:r>
              <a:rPr lang="ru-RU" sz="2000" b="1" dirty="0" err="1" smtClean="0">
                <a:solidFill>
                  <a:srgbClr val="FFC000"/>
                </a:solidFill>
              </a:rPr>
              <a:t>განახორციელოს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ბუღალტრული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გატარებები</a:t>
            </a:r>
            <a:endParaRPr lang="en-US" sz="2000" b="1" dirty="0" smtClean="0">
              <a:solidFill>
                <a:srgbClr val="FFC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ka-GE" sz="2000" b="1" dirty="0" smtClean="0">
                <a:solidFill>
                  <a:srgbClr val="FFC000"/>
                </a:solidFill>
              </a:rPr>
              <a:t>  </a:t>
            </a:r>
            <a:r>
              <a:rPr lang="ru-RU" sz="2000" b="1" dirty="0" err="1" smtClean="0">
                <a:solidFill>
                  <a:srgbClr val="FFC000"/>
                </a:solidFill>
              </a:rPr>
              <a:t>წარადგინოს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საგადასახადო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დეკლარაციები</a:t>
            </a:r>
            <a:endParaRPr lang="en-US" sz="2000" b="1" dirty="0" smtClean="0">
              <a:solidFill>
                <a:srgbClr val="FFC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ka-GE" sz="2000" b="1" dirty="0" smtClean="0">
                <a:solidFill>
                  <a:srgbClr val="FFC000"/>
                </a:solidFill>
              </a:rPr>
              <a:t>  </a:t>
            </a:r>
            <a:r>
              <a:rPr lang="ru-RU" sz="2000" b="1" dirty="0" err="1" smtClean="0">
                <a:solidFill>
                  <a:srgbClr val="FFC000"/>
                </a:solidFill>
              </a:rPr>
              <a:t>პირველადი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სააღრიცხო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და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სხვადასხვა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სახის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ფინანსური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დოკუმენტაციის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შედგენა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გარე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და</a:t>
            </a:r>
            <a:r>
              <a:rPr lang="ru-RU" sz="2000" b="1" dirty="0" smtClean="0">
                <a:solidFill>
                  <a:srgbClr val="FFC000"/>
                </a:solidFill>
              </a:rPr>
              <a:t>                                                          </a:t>
            </a:r>
            <a:r>
              <a:rPr lang="ru-RU" sz="2000" b="1" dirty="0" err="1" smtClean="0">
                <a:solidFill>
                  <a:srgbClr val="FFC000"/>
                </a:solidFill>
              </a:rPr>
              <a:t>შიდა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b="1" dirty="0" err="1" smtClean="0">
                <a:solidFill>
                  <a:srgbClr val="FFC000"/>
                </a:solidFill>
              </a:rPr>
              <a:t>მომხმარებელისათვის</a:t>
            </a:r>
            <a:endParaRPr lang="en-US" sz="2000" b="1" dirty="0" smtClean="0">
              <a:solidFill>
                <a:srgbClr val="FFC000"/>
              </a:solidFill>
            </a:endParaRPr>
          </a:p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179528"/>
      </p:ext>
    </p:extLst>
  </p:cSld>
  <p:clrMapOvr>
    <a:masterClrMapping/>
  </p:clrMapOvr>
  <p:transition advTm="0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757083" y="2707342"/>
            <a:ext cx="8570258" cy="268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3268475"/>
            <a:ext cx="11663082" cy="236988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  <a:tabLst>
                <a:tab pos="1710690" algn="l"/>
              </a:tabLst>
            </a:pPr>
            <a:endParaRPr lang="ka-GE" sz="2000" b="1" dirty="0" smtClean="0">
              <a:solidFill>
                <a:srgbClr val="00B050"/>
              </a:solidFill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 algn="ctr">
              <a:spcAft>
                <a:spcPts val="0"/>
              </a:spcAft>
              <a:tabLst>
                <a:tab pos="1710690" algn="l"/>
              </a:tabLst>
            </a:pPr>
            <a:r>
              <a:rPr lang="ka-GE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პროფესიულ პროგრამაზე სწავლის მსურველთა</a:t>
            </a:r>
          </a:p>
          <a:p>
            <a:pPr algn="ctr">
              <a:spcAft>
                <a:spcPts val="0"/>
              </a:spcAft>
              <a:tabLst>
                <a:tab pos="1710690" algn="l"/>
              </a:tabLst>
            </a:pPr>
            <a:endParaRPr lang="ka-GE" sz="20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 algn="ctr">
              <a:spcAft>
                <a:spcPts val="0"/>
              </a:spcAft>
              <a:tabLst>
                <a:tab pos="1710690" algn="l"/>
              </a:tabLst>
            </a:pPr>
            <a:r>
              <a:rPr lang="ka-GE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რეგისტრაცია  მიმდინარეობს   2020  </a:t>
            </a:r>
            <a:r>
              <a:rPr lang="ka-GE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წლის</a:t>
            </a:r>
            <a:r>
              <a:rPr lang="ka-GE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20 მაის</a:t>
            </a:r>
            <a:r>
              <a:rPr lang="ka-GE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იდან </a:t>
            </a:r>
            <a:r>
              <a:rPr lang="ka-GE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 10  აგვისტოს  </a:t>
            </a:r>
            <a:r>
              <a:rPr lang="ka-GE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ჩათვლით</a:t>
            </a:r>
            <a:r>
              <a:rPr lang="ka-GE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: </a:t>
            </a:r>
            <a:endParaRPr lang="ka-GE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>
              <a:spcAft>
                <a:spcPts val="0"/>
              </a:spcAft>
              <a:buFont typeface="Wingdings" pitchFamily="2" charset="2"/>
              <a:buChar char="v"/>
              <a:tabLst>
                <a:tab pos="1710690" algn="l"/>
              </a:tabLst>
            </a:pPr>
            <a:r>
              <a:rPr lang="ka-GE" b="1" dirty="0" smtClean="0">
                <a:solidFill>
                  <a:srgbClr val="FFFF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აკაკი 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წერეთლის სახელმწიფო უნივერსიტეტის I კორპუსი, ოთახი №1107; </a:t>
            </a:r>
            <a:r>
              <a:rPr lang="ka-GE" b="1" dirty="0" smtClean="0">
                <a:solidFill>
                  <a:srgbClr val="FFFF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ტელ:  577 131850;  577 131846</a:t>
            </a:r>
          </a:p>
          <a:p>
            <a:pPr>
              <a:spcAft>
                <a:spcPts val="0"/>
              </a:spcAft>
              <a:buFont typeface="Wingdings" pitchFamily="2" charset="2"/>
              <a:buChar char="v"/>
              <a:tabLst>
                <a:tab pos="1710690" algn="l"/>
              </a:tabLst>
            </a:pPr>
            <a:r>
              <a:rPr lang="ka-GE" b="1" dirty="0" smtClean="0">
                <a:solidFill>
                  <a:srgbClr val="FFFF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რესურსცენტრებში </a:t>
            </a:r>
          </a:p>
          <a:p>
            <a:pPr>
              <a:spcAft>
                <a:spcPts val="0"/>
              </a:spcAft>
              <a:buFont typeface="Wingdings" pitchFamily="2" charset="2"/>
              <a:buChar char="v"/>
              <a:tabLst>
                <a:tab pos="1710690" algn="l"/>
              </a:tabLst>
            </a:pPr>
            <a:r>
              <a:rPr lang="ka-GE" b="1" dirty="0" smtClean="0">
                <a:solidFill>
                  <a:srgbClr val="FFFF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ელექტრონული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ონლაინ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www.vet.emis.ge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ვებგვერდის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მეშვეობით</a:t>
            </a:r>
            <a:r>
              <a:rPr lang="ka-GE" b="1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FFFF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000" dirty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212" y="659747"/>
            <a:ext cx="10488705" cy="1569660"/>
          </a:xfrm>
          <a:prstGeom prst="rect">
            <a:avLst/>
          </a:prstGeom>
        </p:spPr>
        <p:style>
          <a:lnRef idx="0">
            <a:schemeClr val="accent1"/>
          </a:lnRef>
          <a:fillRef idx="1003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ka-GE" sz="2400" b="1" dirty="0" smtClean="0">
              <a:solidFill>
                <a:srgbClr val="FFC000"/>
              </a:solidFill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სტუდენტებისთვის</a:t>
            </a:r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sz="2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რომლებიც</a:t>
            </a:r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sz="2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ჩააბარებენ</a:t>
            </a:r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sz="2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გამოცდას</a:t>
            </a:r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სწავლას</a:t>
            </a:r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sz="2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სახელმწიფო</a:t>
            </a:r>
            <a:r>
              <a:rPr lang="en-US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sz="2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დაუფინანსებს</a:t>
            </a:r>
            <a:endParaRPr lang="ka-GE" sz="2400" b="1" dirty="0" smtClean="0">
              <a:solidFill>
                <a:srgbClr val="FFC000"/>
              </a:solidFill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 algn="ctr">
              <a:spcAft>
                <a:spcPts val="0"/>
              </a:spcAft>
            </a:pPr>
            <a:endParaRPr lang="en-US" sz="2400" dirty="0">
              <a:solidFill>
                <a:srgbClr val="FFC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84777" y="6355976"/>
            <a:ext cx="3523128" cy="215153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100" dirty="0" smtClean="0">
                <a:solidFill>
                  <a:srgbClr val="C00000"/>
                </a:solidFill>
              </a:rPr>
              <a:t>აკაკი წერეთლის სახელმწიფო უნივერსიტეტი</a:t>
            </a:r>
            <a:endParaRPr lang="en-US" sz="11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075936"/>
      </p:ext>
    </p:extLst>
  </p:cSld>
  <p:clrMapOvr>
    <a:masterClrMapping/>
  </p:clrMapOvr>
  <p:transition advTm="0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451</TotalTime>
  <Words>194</Words>
  <Application>Microsoft Office PowerPoint</Application>
  <PresentationFormat>Custom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Paper</vt:lpstr>
      <vt:lpstr>მოდულური პროფესიული საგანმანათლებლო პროგრამა  ბუღალტრული აღრიცხვა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58</cp:revision>
  <dcterms:created xsi:type="dcterms:W3CDTF">2020-05-07T15:59:23Z</dcterms:created>
  <dcterms:modified xsi:type="dcterms:W3CDTF">2020-06-02T04:39:59Z</dcterms:modified>
</cp:coreProperties>
</file>