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2"/>
  </p:notesMasterIdLst>
  <p:sldIdLst>
    <p:sldId id="256" r:id="rId2"/>
    <p:sldId id="258" r:id="rId3"/>
    <p:sldId id="267" r:id="rId4"/>
    <p:sldId id="275" r:id="rId5"/>
    <p:sldId id="272" r:id="rId6"/>
    <p:sldId id="270" r:id="rId7"/>
    <p:sldId id="261" r:id="rId8"/>
    <p:sldId id="265" r:id="rId9"/>
    <p:sldId id="274" r:id="rId10"/>
    <p:sldId id="257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16D9F66E-5EB9-4882-86FB-DCBF35E3C3E4}" styleName="Medium Style 4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0"/>
    <p:restoredTop sz="72890" autoAdjust="0"/>
  </p:normalViewPr>
  <p:slideViewPr>
    <p:cSldViewPr snapToGrid="0">
      <p:cViewPr>
        <p:scale>
          <a:sx n="81" d="100"/>
          <a:sy n="81" d="100"/>
        </p:scale>
        <p:origin x="-264" y="-3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13802E5-2459-4E09-BD69-842C1CEDB073}" type="datetimeFigureOut">
              <a:rPr lang="en-US" smtClean="0"/>
              <a:pPr/>
              <a:t>6/1/2020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5677E6F-CA14-4399-8E2F-AA3135868C6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256285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677E6F-CA14-4399-8E2F-AA3135868C68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753237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ight Triangle 9"/>
          <p:cNvSpPr/>
          <p:nvPr/>
        </p:nvSpPr>
        <p:spPr>
          <a:xfrm>
            <a:off x="-2" y="4664147"/>
            <a:ext cx="12201452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914400" y="1752602"/>
            <a:ext cx="103632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914400" y="3611607"/>
            <a:ext cx="103632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grpSp>
        <p:nvGrpSpPr>
          <p:cNvPr id="2" name="Group 1"/>
          <p:cNvGrpSpPr/>
          <p:nvPr/>
        </p:nvGrpSpPr>
        <p:grpSpPr>
          <a:xfrm>
            <a:off x="-5019" y="4953000"/>
            <a:ext cx="12197020" cy="1912088"/>
            <a:chOff x="-3765" y="4832896"/>
            <a:chExt cx="9147765" cy="2032192"/>
          </a:xfrm>
        </p:grpSpPr>
        <p:sp>
          <p:nvSpPr>
            <p:cNvPr id="7" name="Freeform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Freeform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print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Straight Connector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B1AD05B8-3C74-4DF6-BEE3-09F602BB2579}" type="datetimeFigureOut">
              <a:rPr lang="en-US" smtClean="0"/>
              <a:pPr/>
              <a:t>6/1/2020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D9AE2B39-4F57-4039-8B49-C85DFC8F450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1481330"/>
            <a:ext cx="109728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1AD05B8-3C74-4DF6-BEE3-09F602BB2579}" type="datetimeFigureOut">
              <a:rPr lang="en-US" smtClean="0"/>
              <a:pPr/>
              <a:t>6/1/2020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9AE2B39-4F57-4039-8B49-C85DFC8F450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125351" y="274641"/>
            <a:ext cx="2369960" cy="5592761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41"/>
            <a:ext cx="84328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1AD05B8-3C74-4DF6-BEE3-09F602BB2579}" type="datetimeFigureOut">
              <a:rPr lang="en-US" smtClean="0"/>
              <a:pPr/>
              <a:t>6/1/2020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9AE2B39-4F57-4039-8B49-C85DFC8F450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1AD05B8-3C74-4DF6-BEE3-09F602BB2579}" type="datetimeFigureOut">
              <a:rPr lang="en-US" smtClean="0"/>
              <a:pPr/>
              <a:t>6/1/2020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9AE2B39-4F57-4039-8B49-C85DFC8F450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168" y="1059712"/>
            <a:ext cx="103632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230284" y="2931712"/>
            <a:ext cx="6096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1AD05B8-3C74-4DF6-BEE3-09F602BB2579}" type="datetimeFigureOut">
              <a:rPr lang="en-US" smtClean="0"/>
              <a:pPr/>
              <a:t>6/1/2020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9AE2B39-4F57-4039-8B49-C85DFC8F450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Chevron 6"/>
          <p:cNvSpPr/>
          <p:nvPr/>
        </p:nvSpPr>
        <p:spPr>
          <a:xfrm>
            <a:off x="4848907" y="3005472"/>
            <a:ext cx="24384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Chevron 7"/>
          <p:cNvSpPr/>
          <p:nvPr/>
        </p:nvSpPr>
        <p:spPr>
          <a:xfrm>
            <a:off x="4600352" y="3005472"/>
            <a:ext cx="24384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481329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481329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1AD05B8-3C74-4DF6-BEE3-09F602BB2579}" type="datetimeFigureOut">
              <a:rPr lang="en-US" smtClean="0"/>
              <a:pPr/>
              <a:t>6/1/2020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9AE2B39-4F57-4039-8B49-C85DFC8F450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109728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5410200"/>
            <a:ext cx="5386917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6193369" y="5410200"/>
            <a:ext cx="5389033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609600" y="1444295"/>
            <a:ext cx="5386917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1444295"/>
            <a:ext cx="5389033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1AD05B8-3C74-4DF6-BEE3-09F602BB2579}" type="datetimeFigureOut">
              <a:rPr lang="en-US" smtClean="0"/>
              <a:pPr/>
              <a:t>6/1/2020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9AE2B39-4F57-4039-8B49-C85DFC8F450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1AD05B8-3C74-4DF6-BEE3-09F602BB2579}" type="datetimeFigureOut">
              <a:rPr lang="en-US" smtClean="0"/>
              <a:pPr/>
              <a:t>6/1/2020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9AE2B39-4F57-4039-8B49-C85DFC8F450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1AD05B8-3C74-4DF6-BEE3-09F602BB2579}" type="datetimeFigureOut">
              <a:rPr lang="en-US" smtClean="0"/>
              <a:pPr/>
              <a:t>6/1/2020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9AE2B39-4F57-4039-8B49-C85DFC8F450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4876800"/>
            <a:ext cx="9975701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5892800" y="5355102"/>
            <a:ext cx="5299456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1219200" y="274320"/>
            <a:ext cx="9973056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969376" y="6407944"/>
            <a:ext cx="2560320" cy="365760"/>
          </a:xfrm>
        </p:spPr>
        <p:txBody>
          <a:bodyPr/>
          <a:lstStyle>
            <a:extLst/>
          </a:lstStyle>
          <a:p>
            <a:fld id="{B1AD05B8-3C74-4DF6-BEE3-09F602BB2579}" type="datetimeFigureOut">
              <a:rPr lang="en-US" smtClean="0"/>
              <a:pPr/>
              <a:t>6/1/2020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9AE2B39-4F57-4039-8B49-C85DFC8F450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21643" y="5443402"/>
            <a:ext cx="95504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04800" y="189968"/>
            <a:ext cx="115824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B1AD05B8-3C74-4DF6-BEE3-09F602BB2579}" type="datetimeFigureOut">
              <a:rPr lang="en-US" smtClean="0"/>
              <a:pPr/>
              <a:t>6/1/2020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840097" y="6407945"/>
            <a:ext cx="313424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D9AE2B39-4F57-4039-8B49-C85DFC8F450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4865122"/>
            <a:ext cx="10767243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665697" y="5944936"/>
            <a:ext cx="6587499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647623" y="5939011"/>
            <a:ext cx="492060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Right Triangle 9"/>
          <p:cNvSpPr>
            <a:spLocks/>
          </p:cNvSpPr>
          <p:nvPr/>
        </p:nvSpPr>
        <p:spPr bwMode="auto">
          <a:xfrm>
            <a:off x="-8056" y="5791253"/>
            <a:ext cx="4536419" cy="1080868"/>
          </a:xfrm>
          <a:prstGeom prst="rtTriangle">
            <a:avLst/>
          </a:prstGeom>
          <a:blipFill>
            <a:blip r:embed="rId2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-12316" y="5787739"/>
            <a:ext cx="454067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Chevron 11"/>
          <p:cNvSpPr/>
          <p:nvPr/>
        </p:nvSpPr>
        <p:spPr>
          <a:xfrm>
            <a:off x="11552149" y="4988440"/>
            <a:ext cx="24384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Chevron 12"/>
          <p:cNvSpPr/>
          <p:nvPr/>
        </p:nvSpPr>
        <p:spPr>
          <a:xfrm>
            <a:off x="11303595" y="4988440"/>
            <a:ext cx="24384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/>
          </p:cNvSpPr>
          <p:nvPr/>
        </p:nvSpPr>
        <p:spPr bwMode="auto">
          <a:xfrm>
            <a:off x="665697" y="5944936"/>
            <a:ext cx="6587499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647623" y="5939011"/>
            <a:ext cx="492060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8056" y="5791253"/>
            <a:ext cx="4536419" cy="1080868"/>
          </a:xfrm>
          <a:prstGeom prst="rtTriangle">
            <a:avLst/>
          </a:prstGeom>
          <a:blipFill>
            <a:blip r:embed="rId13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-12316" y="5787739"/>
            <a:ext cx="454067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609600" y="1481329"/>
            <a:ext cx="109728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8969376" y="6407944"/>
            <a:ext cx="256032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B1AD05B8-3C74-4DF6-BEE3-09F602BB2579}" type="datetimeFigureOut">
              <a:rPr lang="en-US" smtClean="0"/>
              <a:pPr/>
              <a:t>6/1/2020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5840097" y="6407945"/>
            <a:ext cx="313424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11529696" y="6407945"/>
            <a:ext cx="48768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D9AE2B39-4F57-4039-8B49-C85DFC8F4501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hyperlink" Target="http://collegeaisi.ge/assets/uploads/file-11.pdf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7.jp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0.jp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hyperlink" Target="http://www.vet.emis.ge/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426232"/>
            <a:ext cx="10468864" cy="1578634"/>
          </a:xfrm>
        </p:spPr>
        <p:txBody>
          <a:bodyPr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l"/>
            <a:r>
              <a:rPr lang="en-US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               </a:t>
            </a:r>
            <a:r>
              <a:rPr lang="ka-GE" sz="2800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მოდულური პროფესიული პროგრამა</a:t>
            </a:r>
            <a:r>
              <a:rPr lang="ka-G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/>
            </a:r>
            <a:br>
              <a:rPr lang="ka-G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</a:br>
            <a:r>
              <a:rPr lang="ka-G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                    ელექტროობა</a:t>
            </a:r>
            <a:endParaRPr lang="en-US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20064" y="3578341"/>
            <a:ext cx="10363200" cy="1199704"/>
          </a:xfrm>
        </p:spPr>
        <p:txBody>
          <a:bodyPr/>
          <a:lstStyle/>
          <a:p>
            <a:pPr algn="ctr"/>
            <a:r>
              <a:rPr lang="ka-GE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აკაკი წერეთლის სახელმწიფო უნივერსიტეტი</a:t>
            </a:r>
            <a:endParaRPr lang="en-US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4" name="Picture 3" descr="atsu-460x259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907766" y="4252821"/>
            <a:ext cx="3821502" cy="2165231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5" name="Content Placeholder 6" descr="thumbnail_c715fa76f2940a04b7c185220e2bb295_1493063141_606_786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3489482" cy="34537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267067"/>
      </p:ext>
    </p:extLst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2725946"/>
            <a:ext cx="10972800" cy="3598653"/>
          </a:xfrm>
        </p:spPr>
        <p:txBody>
          <a:bodyPr/>
          <a:lstStyle/>
          <a:p>
            <a:pPr algn="ctr"/>
            <a:r>
              <a:rPr lang="en-US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hlinkClick r:id="rId2"/>
              </a:rPr>
              <a:t>http://collegeaisi.ge/assets/uploads/file-11.pdf</a:t>
            </a:r>
            <a:endParaRPr lang="ka-GE" b="1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  <a:p>
            <a:endParaRPr lang="ka-GE" b="1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  <a:p>
            <a:pPr>
              <a:buNone/>
            </a:pPr>
            <a:endParaRPr lang="ka-GE" b="1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  <a:p>
            <a:pPr algn="ctr"/>
            <a:r>
              <a:rPr lang="ka-GE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პროგრამის ხელმძღვანელი - ასოც.პროფ ლალი ზივზივაძე</a:t>
            </a:r>
          </a:p>
          <a:p>
            <a:pPr algn="ctr">
              <a:buNone/>
            </a:pPr>
            <a:r>
              <a:rPr lang="ka-GE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საკონტაქტო ინფორმაცია  ტელ: 577 131 589 ; ელ-ფოსტა </a:t>
            </a:r>
            <a:r>
              <a:rPr lang="en-US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lali.zivzivadze@atsu.edu.ge</a:t>
            </a:r>
            <a:endParaRPr lang="en-US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704088"/>
            <a:ext cx="10972800" cy="1866584"/>
          </a:xfrm>
          <a:scene3d>
            <a:camera prst="orthographicFront"/>
            <a:lightRig rig="soft" dir="t"/>
          </a:scene3d>
          <a:sp3d>
            <a:bevelT prst="slope"/>
          </a:sp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pPr algn="ctr"/>
            <a:r>
              <a:rPr lang="ka-GE" sz="32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თეორიული მასალის სანახავად გადადით ლინკზე</a:t>
            </a:r>
            <a:endParaRPr lang="en-US" sz="32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932596266"/>
      </p:ext>
    </p:extLst>
  </p:cSld>
  <p:clrMapOvr>
    <a:masterClrMapping/>
  </p:clrMapOvr>
  <p:transition>
    <p:pull dir="u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078269" cy="5704764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6" name="Content Placeholder 4"/>
          <p:cNvSpPr txBox="1">
            <a:spLocks/>
          </p:cNvSpPr>
          <p:nvPr/>
        </p:nvSpPr>
        <p:spPr>
          <a:xfrm>
            <a:off x="11775" y="5266628"/>
            <a:ext cx="12180225" cy="1591372"/>
          </a:xfrm>
          <a:prstGeom prst="rect">
            <a:avLst/>
          </a:prstGeom>
          <a:effectLst>
            <a:glow rad="228600">
              <a:schemeClr val="accent3">
                <a:satMod val="175000"/>
                <a:alpha val="40000"/>
              </a:schemeClr>
            </a:glow>
            <a:outerShdw blurRad="50800" dist="381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vert="horz">
            <a:noAutofit/>
          </a:bodyPr>
          <a:lstStyle>
            <a:lvl1pPr marL="365760" indent="-256032" algn="l" rtl="0" eaLnBrk="1" latinLnBrk="0" hangingPunct="1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Char char=""/>
              <a:defRPr kumimoji="0"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621792" indent="-228600" algn="l" rtl="0" eaLnBrk="1" latinLnBrk="0" hangingPunct="1">
              <a:spcBef>
                <a:spcPts val="324"/>
              </a:spcBef>
              <a:buClr>
                <a:schemeClr val="accent1"/>
              </a:buClr>
              <a:buFont typeface="Verdana"/>
              <a:buChar char="◦"/>
              <a:defRPr kumimoji="0"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859536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SzPct val="100000"/>
              <a:buFont typeface="Wingdings 2"/>
              <a:buChar char=""/>
              <a:defRPr kumimoji="0"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143000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Font typeface="Wingdings 2"/>
              <a:buChar char=""/>
              <a:defRPr kumimoji="0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Font typeface="Wingdings 2"/>
              <a:buChar char=""/>
              <a:defRPr kumimoji="0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16002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18288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20574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22860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 baseline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algn="just"/>
            <a:r>
              <a:rPr lang="ka-GE" sz="2400" b="1" i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პროგრამის მიზანია </a:t>
            </a:r>
            <a:r>
              <a:rPr lang="ka-GE" sz="2400" dirty="0"/>
              <a:t>უზრუნველყოს  კონკურენტუნარიანი კადრების მომზადება ელექტროობაში.  პროგრამის საფუძველზე შესაძლებელია მომზადდეს კადრი დაბალი ძაბვის ელექტროობაში. </a:t>
            </a:r>
            <a:endParaRPr lang="ru-RU" sz="2400" b="1" dirty="0"/>
          </a:p>
        </p:txBody>
      </p:sp>
    </p:spTree>
    <p:extLst>
      <p:ext uri="{BB962C8B-B14F-4D97-AF65-F5344CB8AC3E}">
        <p14:creationId xmlns:p14="http://schemas.microsoft.com/office/powerpoint/2010/main" val="2937802147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8" descr="83qAc2LgB3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010659" y="2762516"/>
            <a:ext cx="4348765" cy="4095484"/>
          </a:xfrm>
          <a:prstGeom prst="rect">
            <a:avLst/>
          </a:prstGeom>
        </p:spPr>
      </p:pic>
      <p:sp>
        <p:nvSpPr>
          <p:cNvPr id="6" name="Rounded Rectangle 5"/>
          <p:cNvSpPr/>
          <p:nvPr/>
        </p:nvSpPr>
        <p:spPr>
          <a:xfrm>
            <a:off x="1562509" y="1"/>
            <a:ext cx="9287435" cy="1165412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a-GE" sz="2800" dirty="0">
                <a:solidFill>
                  <a:schemeClr val="bg1"/>
                </a:solidFill>
              </a:rPr>
              <a:t>პროგრამაზე დაშვების წინაპირობა</a:t>
            </a:r>
          </a:p>
          <a:p>
            <a:pPr algn="ctr"/>
            <a:r>
              <a:rPr lang="ka-GE" sz="2800" b="1" dirty="0">
                <a:solidFill>
                  <a:srgbClr val="C00000"/>
                </a:solidFill>
              </a:rPr>
              <a:t>- </a:t>
            </a:r>
            <a:r>
              <a:rPr lang="ka-GE" sz="2800" b="1" dirty="0" smtClean="0">
                <a:solidFill>
                  <a:srgbClr val="C00000"/>
                </a:solidFill>
              </a:rPr>
              <a:t>საბაზო </a:t>
            </a:r>
            <a:r>
              <a:rPr lang="ka-GE" sz="2800" b="1" dirty="0">
                <a:solidFill>
                  <a:srgbClr val="C00000"/>
                </a:solidFill>
              </a:rPr>
              <a:t>განათლება - </a:t>
            </a:r>
            <a:endParaRPr lang="en-US" sz="2800" b="1" dirty="0">
              <a:solidFill>
                <a:srgbClr val="C00000"/>
              </a:solidFill>
            </a:endParaRP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448993" y="1165413"/>
            <a:ext cx="11154744" cy="1320772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pPr algn="ctr"/>
            <a:r>
              <a:rPr lang="ka-GE" sz="2800" dirty="0">
                <a:solidFill>
                  <a:schemeClr val="bg1"/>
                </a:solidFill>
              </a:rPr>
              <a:t>მისანიჭებელი კვალიფიკაცია</a:t>
            </a:r>
            <a:br>
              <a:rPr lang="ka-GE" sz="2800" dirty="0">
                <a:solidFill>
                  <a:schemeClr val="bg1"/>
                </a:solidFill>
              </a:rPr>
            </a:br>
            <a:r>
              <a:rPr lang="ka-GE" sz="2800" dirty="0" smtClean="0">
                <a:solidFill>
                  <a:schemeClr val="accent2">
                    <a:lumMod val="75000"/>
                  </a:schemeClr>
                </a:solidFill>
                <a:effectLst/>
              </a:rPr>
              <a:t>მესამე </a:t>
            </a:r>
            <a:r>
              <a:rPr lang="ka-GE" sz="2800" dirty="0">
                <a:solidFill>
                  <a:schemeClr val="accent2">
                    <a:lumMod val="75000"/>
                  </a:schemeClr>
                </a:solidFill>
                <a:effectLst/>
              </a:rPr>
              <a:t>საფეხურის  პროფესიული კვალიფიკაცია </a:t>
            </a:r>
            <a:r>
              <a:rPr lang="ka-GE" sz="2800" dirty="0" smtClean="0">
                <a:solidFill>
                  <a:schemeClr val="accent2">
                    <a:lumMod val="75000"/>
                  </a:schemeClr>
                </a:solidFill>
                <a:effectLst/>
              </a:rPr>
              <a:t>ელექტროობაში</a:t>
            </a:r>
            <a:endParaRPr lang="en-US" sz="2800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9" name="Text Placeholder 8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662534"/>
            <a:ext cx="4739425" cy="4048125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6693" y="2662534"/>
            <a:ext cx="4250028" cy="4195466"/>
          </a:xfrm>
          <a:prstGeom prst="rect">
            <a:avLst/>
          </a:prstGeom>
        </p:spPr>
      </p:pic>
    </p:spTree>
  </p:cSld>
  <p:clrMapOvr>
    <a:masterClrMapping/>
  </p:clrMapOvr>
  <p:transition>
    <p:pull dir="ru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1326368" cy="1326776"/>
          </a:xfrm>
          <a:ln>
            <a:solidFill>
              <a:schemeClr val="accent1"/>
            </a:solidFill>
          </a:ln>
        </p:spPr>
        <p:txBody>
          <a:bodyPr>
            <a:normAutofit/>
          </a:bodyPr>
          <a:lstStyle/>
          <a:p>
            <a:pPr algn="ctr"/>
            <a:r>
              <a:rPr lang="ka-GE" sz="2800" u="sng" dirty="0">
                <a:solidFill>
                  <a:schemeClr val="accent1">
                    <a:lumMod val="75000"/>
                  </a:schemeClr>
                </a:solidFill>
              </a:rPr>
              <a:t>პროგრამის  სტრუქტურა  და  მოდულები</a:t>
            </a:r>
            <a:r>
              <a:rPr lang="en-US" dirty="0">
                <a:solidFill>
                  <a:srgbClr val="C00000"/>
                </a:solidFill>
              </a:rPr>
              <a:t/>
            </a:r>
            <a:br>
              <a:rPr lang="en-US" dirty="0">
                <a:solidFill>
                  <a:srgbClr val="C00000"/>
                </a:solidFill>
              </a:rPr>
            </a:b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51295672"/>
              </p:ext>
            </p:extLst>
          </p:nvPr>
        </p:nvGraphicFramePr>
        <p:xfrm>
          <a:off x="480812" y="811369"/>
          <a:ext cx="10972800" cy="5061401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522305"/>
                <a:gridCol w="9274210"/>
                <a:gridCol w="1176285"/>
              </a:tblGrid>
              <a:tr h="231046">
                <a:tc gridSpan="3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a-GE" sz="1000">
                          <a:effectLst/>
                        </a:rPr>
                        <a:t>ზოგადი მოდულები</a:t>
                      </a:r>
                      <a:endParaRPr lang="en-US" sz="1100">
                        <a:effectLst/>
                        <a:latin typeface="StoneSans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942" marR="65942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207683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№</a:t>
                      </a:r>
                      <a:endParaRPr lang="en-US" sz="1100">
                        <a:effectLst/>
                        <a:latin typeface="StoneSans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942" marR="65942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a-GE" sz="900">
                          <a:effectLst/>
                        </a:rPr>
                        <a:t>მოდულის დასახელება</a:t>
                      </a:r>
                      <a:endParaRPr lang="en-US" sz="1100">
                        <a:effectLst/>
                        <a:latin typeface="StoneSans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942" marR="65942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a-GE" sz="900">
                          <a:effectLst/>
                        </a:rPr>
                        <a:t>კრედიტი</a:t>
                      </a:r>
                      <a:endParaRPr lang="en-US" sz="1100">
                        <a:effectLst/>
                        <a:latin typeface="StoneSans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942" marR="65942" marT="0" marB="0"/>
                </a:tc>
              </a:tr>
              <a:tr h="231046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a-GE" sz="1000">
                          <a:effectLst/>
                        </a:rPr>
                        <a:t>1</a:t>
                      </a:r>
                      <a:endParaRPr lang="en-US" sz="1100">
                        <a:effectLst/>
                        <a:latin typeface="StoneSans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942" marR="65942" marT="0" marB="0" anchor="ctr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a-GE" sz="1000">
                          <a:effectLst/>
                        </a:rPr>
                        <a:t>ინფორმაციული წიგნიერება</a:t>
                      </a:r>
                      <a:r>
                        <a:rPr lang="en-GB" sz="1000">
                          <a:effectLst/>
                        </a:rPr>
                        <a:t> 1 </a:t>
                      </a:r>
                      <a:endParaRPr lang="en-US" sz="1100">
                        <a:effectLst/>
                        <a:latin typeface="StoneSans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942" marR="65942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a-GE" sz="1000">
                          <a:effectLst/>
                        </a:rPr>
                        <a:t>3</a:t>
                      </a:r>
                      <a:endParaRPr lang="en-US" sz="1100">
                        <a:effectLst/>
                        <a:latin typeface="StoneSans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942" marR="65942" marT="0" marB="0"/>
                </a:tc>
              </a:tr>
              <a:tr h="246291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a-GE" sz="1000">
                          <a:effectLst/>
                        </a:rPr>
                        <a:t>2</a:t>
                      </a:r>
                      <a:endParaRPr lang="en-US" sz="1100">
                        <a:effectLst/>
                        <a:latin typeface="StoneSans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942" marR="65942" marT="0" marB="0" anchor="ctr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a-GE" sz="1000">
                          <a:effectLst/>
                        </a:rPr>
                        <a:t>ინგლისური ენა</a:t>
                      </a:r>
                      <a:endParaRPr lang="en-US" sz="1100">
                        <a:effectLst/>
                        <a:latin typeface="StoneSans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942" marR="65942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</a:rPr>
                        <a:t>4</a:t>
                      </a:r>
                      <a:endParaRPr lang="en-US" sz="1100">
                        <a:effectLst/>
                        <a:latin typeface="StoneSans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942" marR="65942" marT="0" marB="0"/>
                </a:tc>
              </a:tr>
              <a:tr h="231046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</a:rPr>
                        <a:t>3</a:t>
                      </a:r>
                      <a:endParaRPr lang="en-US" sz="1100">
                        <a:effectLst/>
                        <a:latin typeface="StoneSans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942" marR="65942" marT="0" marB="0" anchor="ctr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a-GE" sz="1000">
                          <a:effectLst/>
                        </a:rPr>
                        <a:t>მეწარმეობა 1</a:t>
                      </a:r>
                      <a:endParaRPr lang="en-US" sz="1100">
                        <a:effectLst/>
                        <a:latin typeface="StoneSans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942" marR="65942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</a:rPr>
                        <a:t>2</a:t>
                      </a:r>
                      <a:endParaRPr lang="en-US" sz="1100">
                        <a:effectLst/>
                        <a:latin typeface="StoneSans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942" marR="65942" marT="0" marB="0"/>
                </a:tc>
              </a:tr>
              <a:tr h="231046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</a:rPr>
                        <a:t>4</a:t>
                      </a:r>
                      <a:endParaRPr lang="en-US" sz="1100">
                        <a:effectLst/>
                        <a:latin typeface="StoneSans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942" marR="65942" marT="0" marB="0" anchor="ctr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a-GE" sz="1000">
                          <a:effectLst/>
                        </a:rPr>
                        <a:t>პიროვნული და ინტერპერსონალური უნარები</a:t>
                      </a:r>
                      <a:endParaRPr lang="en-US" sz="1100">
                        <a:effectLst/>
                        <a:latin typeface="StoneSans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942" marR="65942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</a:rPr>
                        <a:t>1</a:t>
                      </a:r>
                      <a:endParaRPr lang="en-US" sz="1100">
                        <a:effectLst/>
                        <a:latin typeface="StoneSans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942" marR="65942" marT="0" marB="0"/>
                </a:tc>
              </a:tr>
              <a:tr h="207683">
                <a:tc gridSpan="2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703195" algn="l"/>
                        </a:tabLst>
                      </a:pPr>
                      <a:r>
                        <a:rPr lang="ka-GE" sz="1000">
                          <a:effectLst/>
                        </a:rPr>
                        <a:t>ჯამი</a:t>
                      </a:r>
                      <a:endParaRPr lang="en-US" sz="1100">
                        <a:effectLst/>
                        <a:latin typeface="StoneSans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942" marR="65942" marT="0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a-GE" sz="1000">
                          <a:effectLst/>
                        </a:rPr>
                        <a:t>1</a:t>
                      </a:r>
                      <a:r>
                        <a:rPr lang="en-GB" sz="1000">
                          <a:effectLst/>
                        </a:rPr>
                        <a:t>0</a:t>
                      </a:r>
                      <a:endParaRPr lang="en-US" sz="1100">
                        <a:effectLst/>
                        <a:latin typeface="StoneSans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942" marR="65942" marT="0" marB="0"/>
                </a:tc>
              </a:tr>
              <a:tr h="381084">
                <a:tc gridSpan="3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a-GE" sz="1000">
                          <a:effectLst/>
                        </a:rPr>
                        <a:t>საერთო  პროფესიული   მოდულები</a:t>
                      </a:r>
                      <a:endParaRPr lang="en-US" sz="1100">
                        <a:effectLst/>
                        <a:latin typeface="StoneSans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942" marR="65942" marT="0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186914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№</a:t>
                      </a:r>
                      <a:endParaRPr lang="en-US" sz="1100">
                        <a:effectLst/>
                        <a:latin typeface="StoneSans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942" marR="65942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a-GE" sz="900">
                          <a:effectLst/>
                        </a:rPr>
                        <a:t>მოდულის დასახელება</a:t>
                      </a:r>
                      <a:endParaRPr lang="en-US" sz="1100">
                        <a:effectLst/>
                        <a:latin typeface="StoneSans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942" marR="65942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a-GE" sz="900">
                          <a:effectLst/>
                        </a:rPr>
                        <a:t>კრედიტი</a:t>
                      </a:r>
                      <a:endParaRPr lang="en-US" sz="1100">
                        <a:effectLst/>
                        <a:latin typeface="StoneSans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942" marR="65942" marT="0" marB="0"/>
                </a:tc>
              </a:tr>
              <a:tr h="207683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a-GE" sz="1000">
                          <a:effectLst/>
                        </a:rPr>
                        <a:t>5</a:t>
                      </a:r>
                      <a:endParaRPr lang="en-US" sz="1100">
                        <a:effectLst/>
                        <a:latin typeface="StoneSans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942" marR="65942" marT="0" marB="0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a-GE" sz="1000">
                          <a:effectLst/>
                        </a:rPr>
                        <a:t>გაცნობითი პრაქტიკა ელექტროობაში </a:t>
                      </a:r>
                      <a:endParaRPr lang="en-US" sz="1100">
                        <a:effectLst/>
                        <a:latin typeface="StoneSans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942" marR="65942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a-GE" sz="1000">
                          <a:effectLst/>
                        </a:rPr>
                        <a:t>2</a:t>
                      </a:r>
                      <a:endParaRPr lang="en-US" sz="1100">
                        <a:effectLst/>
                        <a:latin typeface="StoneSans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942" marR="65942" marT="0" marB="0"/>
                </a:tc>
              </a:tr>
              <a:tr h="207683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a-GE" sz="1000">
                          <a:effectLst/>
                        </a:rPr>
                        <a:t>6</a:t>
                      </a:r>
                      <a:endParaRPr lang="en-US" sz="1100">
                        <a:effectLst/>
                        <a:latin typeface="StoneSans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942" marR="65942" marT="0" marB="0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a-GE" sz="1000">
                          <a:effectLst/>
                        </a:rPr>
                        <a:t>საინჟინრო ხაზვა </a:t>
                      </a:r>
                      <a:endParaRPr lang="en-US" sz="1100">
                        <a:effectLst/>
                        <a:latin typeface="StoneSans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942" marR="65942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a-GE" sz="1000">
                          <a:effectLst/>
                        </a:rPr>
                        <a:t>4</a:t>
                      </a:r>
                      <a:endParaRPr lang="en-US" sz="1100">
                        <a:effectLst/>
                        <a:latin typeface="StoneSans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942" marR="65942" marT="0" marB="0"/>
                </a:tc>
              </a:tr>
              <a:tr h="207683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a-GE" sz="1000">
                          <a:effectLst/>
                        </a:rPr>
                        <a:t>7</a:t>
                      </a:r>
                      <a:endParaRPr lang="en-US" sz="1100">
                        <a:effectLst/>
                        <a:latin typeface="StoneSans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942" marR="65942" marT="0" marB="0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a-GE" sz="1000">
                          <a:effectLst/>
                        </a:rPr>
                        <a:t>ელექტრული და ელექტრონული პრინციპები</a:t>
                      </a:r>
                      <a:endParaRPr lang="en-US" sz="1100">
                        <a:effectLst/>
                        <a:latin typeface="StoneSans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942" marR="65942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a-GE" sz="1000">
                          <a:effectLst/>
                        </a:rPr>
                        <a:t>4</a:t>
                      </a:r>
                      <a:endParaRPr lang="en-US" sz="1100">
                        <a:effectLst/>
                        <a:latin typeface="StoneSans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942" marR="65942" marT="0" marB="0"/>
                </a:tc>
              </a:tr>
              <a:tr h="207683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a-GE" sz="1000">
                          <a:effectLst/>
                        </a:rPr>
                        <a:t>8</a:t>
                      </a:r>
                      <a:endParaRPr lang="en-US" sz="1100">
                        <a:effectLst/>
                        <a:latin typeface="StoneSans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942" marR="65942" marT="0" marB="0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3323590" algn="ctr"/>
                        </a:tabLst>
                      </a:pPr>
                      <a:r>
                        <a:rPr lang="ka-GE" sz="1000">
                          <a:effectLst/>
                        </a:rPr>
                        <a:t>კომუნიკაცია ელექტროობის სფეროში	</a:t>
                      </a:r>
                      <a:endParaRPr lang="en-US" sz="1100">
                        <a:effectLst/>
                        <a:latin typeface="StoneSans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942" marR="65942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a-GE" sz="1000">
                          <a:effectLst/>
                        </a:rPr>
                        <a:t>4</a:t>
                      </a:r>
                      <a:endParaRPr lang="en-US" sz="1100">
                        <a:effectLst/>
                        <a:latin typeface="StoneSans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942" marR="65942" marT="0" marB="0"/>
                </a:tc>
              </a:tr>
              <a:tr h="207683">
                <a:tc gridSpan="2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a-GE" sz="1000">
                          <a:effectLst/>
                        </a:rPr>
                        <a:t>ჯამი</a:t>
                      </a:r>
                      <a:endParaRPr lang="en-US" sz="1100">
                        <a:effectLst/>
                        <a:latin typeface="StoneSans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942" marR="65942" marT="0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a-GE" sz="1000">
                          <a:effectLst/>
                        </a:rPr>
                        <a:t>1</a:t>
                      </a:r>
                      <a:r>
                        <a:rPr lang="en-GB" sz="1000">
                          <a:effectLst/>
                        </a:rPr>
                        <a:t>4</a:t>
                      </a:r>
                      <a:endParaRPr lang="en-US" sz="1100">
                        <a:effectLst/>
                        <a:latin typeface="StoneSans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942" marR="65942" marT="0" marB="0" anchor="ctr"/>
                </a:tc>
              </a:tr>
              <a:tr h="207683">
                <a:tc gridSpan="3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a-GE" sz="1000">
                          <a:effectLst/>
                        </a:rPr>
                        <a:t>პროფესიული მოდულები</a:t>
                      </a:r>
                      <a:endParaRPr lang="en-US" sz="1100">
                        <a:effectLst/>
                        <a:latin typeface="StoneSans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942" marR="65942" marT="0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207683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a-GE" sz="1000">
                          <a:effectLst/>
                        </a:rPr>
                        <a:t>9</a:t>
                      </a:r>
                      <a:endParaRPr lang="en-US" sz="1100">
                        <a:effectLst/>
                        <a:latin typeface="StoneSans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942" marR="65942" marT="0" marB="0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a-GE" sz="1000">
                          <a:effectLst/>
                        </a:rPr>
                        <a:t>ჯანმრთელობა და უსაფრთოება ელექტროობაში</a:t>
                      </a:r>
                      <a:endParaRPr lang="en-US" sz="1100">
                        <a:effectLst/>
                        <a:latin typeface="StoneSans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942" marR="65942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a-GE" sz="1000">
                          <a:effectLst/>
                        </a:rPr>
                        <a:t>კრედიტი</a:t>
                      </a:r>
                      <a:endParaRPr lang="en-US" sz="1100">
                        <a:effectLst/>
                        <a:latin typeface="StoneSans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942" marR="65942" marT="0" marB="0"/>
                </a:tc>
              </a:tr>
              <a:tr h="207683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a-GE" sz="1000">
                          <a:effectLst/>
                        </a:rPr>
                        <a:t>10</a:t>
                      </a:r>
                      <a:endParaRPr lang="en-US" sz="1100">
                        <a:effectLst/>
                        <a:latin typeface="StoneSans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942" marR="65942" marT="0" marB="0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a-GE" sz="1000">
                          <a:effectLst/>
                        </a:rPr>
                        <a:t>ელექტრული ტექნოლოგია</a:t>
                      </a:r>
                      <a:endParaRPr lang="en-US" sz="1100">
                        <a:effectLst/>
                        <a:latin typeface="StoneSans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942" marR="65942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a-GE" sz="1000">
                          <a:effectLst/>
                        </a:rPr>
                        <a:t>4</a:t>
                      </a:r>
                      <a:endParaRPr lang="en-US" sz="1100">
                        <a:effectLst/>
                        <a:latin typeface="StoneSans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942" marR="65942" marT="0" marB="0"/>
                </a:tc>
              </a:tr>
              <a:tr h="207683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a-GE" sz="1000">
                          <a:effectLst/>
                        </a:rPr>
                        <a:t>11</a:t>
                      </a:r>
                      <a:endParaRPr lang="en-US" sz="1100">
                        <a:effectLst/>
                        <a:latin typeface="StoneSans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942" marR="65942" marT="0" marB="0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a-GE" sz="1000">
                          <a:effectLst/>
                        </a:rPr>
                        <a:t>ელექტრული მანქანების თვისებები და გამოყენება</a:t>
                      </a:r>
                      <a:endParaRPr lang="en-US" sz="1100">
                        <a:effectLst/>
                        <a:latin typeface="StoneSans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942" marR="65942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a-GE" sz="1000">
                          <a:effectLst/>
                        </a:rPr>
                        <a:t>4</a:t>
                      </a:r>
                      <a:endParaRPr lang="en-US" sz="1100">
                        <a:effectLst/>
                        <a:latin typeface="StoneSans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942" marR="65942" marT="0" marB="0"/>
                </a:tc>
              </a:tr>
              <a:tr h="207683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</a:rPr>
                        <a:t>1</a:t>
                      </a:r>
                      <a:r>
                        <a:rPr lang="ka-GE" sz="1000">
                          <a:effectLst/>
                        </a:rPr>
                        <a:t>2</a:t>
                      </a:r>
                      <a:endParaRPr lang="en-US" sz="1100">
                        <a:effectLst/>
                        <a:latin typeface="StoneSans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942" marR="65942" marT="0" marB="0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a-GE" sz="1000">
                          <a:effectLst/>
                        </a:rPr>
                        <a:t>ელექტრული მონტაჟი</a:t>
                      </a:r>
                      <a:endParaRPr lang="en-US" sz="1100">
                        <a:effectLst/>
                        <a:latin typeface="StoneSans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942" marR="65942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a-GE" sz="1000">
                          <a:effectLst/>
                        </a:rPr>
                        <a:t>4</a:t>
                      </a:r>
                      <a:endParaRPr lang="en-US" sz="1100">
                        <a:effectLst/>
                        <a:latin typeface="StoneSans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942" marR="65942" marT="0" marB="0"/>
                </a:tc>
              </a:tr>
              <a:tr h="207683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a-GE" sz="1000">
                          <a:effectLst/>
                        </a:rPr>
                        <a:t>13</a:t>
                      </a:r>
                      <a:endParaRPr lang="en-US" sz="1100">
                        <a:effectLst/>
                        <a:latin typeface="StoneSans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942" marR="65942" marT="0" marB="0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a-GE" sz="1000">
                          <a:effectLst/>
                        </a:rPr>
                        <a:t>მათემატიკა ელექტრიკოსებისთვის</a:t>
                      </a:r>
                      <a:endParaRPr lang="en-US" sz="1100">
                        <a:effectLst/>
                        <a:latin typeface="StoneSans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942" marR="65942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a-GE" sz="1000">
                          <a:effectLst/>
                        </a:rPr>
                        <a:t>4</a:t>
                      </a:r>
                      <a:endParaRPr lang="en-US" sz="1100">
                        <a:effectLst/>
                        <a:latin typeface="StoneSans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942" marR="65942" marT="0" marB="0"/>
                </a:tc>
              </a:tr>
              <a:tr h="207683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a-GE" sz="1000">
                          <a:effectLst/>
                        </a:rPr>
                        <a:t>14</a:t>
                      </a:r>
                      <a:endParaRPr lang="en-US" sz="1100">
                        <a:effectLst/>
                        <a:latin typeface="StoneSans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942" marR="65942" marT="0" marB="0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a-GE" sz="1000">
                          <a:effectLst/>
                        </a:rPr>
                        <a:t>საინჟინრო პროექტი</a:t>
                      </a:r>
                      <a:endParaRPr lang="en-US" sz="1100">
                        <a:effectLst/>
                        <a:latin typeface="StoneSans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942" marR="65942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a-GE" sz="1000">
                          <a:effectLst/>
                        </a:rPr>
                        <a:t>8</a:t>
                      </a:r>
                      <a:endParaRPr lang="en-US" sz="1100">
                        <a:effectLst/>
                        <a:latin typeface="StoneSans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942" marR="65942" marT="0" marB="0"/>
                </a:tc>
              </a:tr>
              <a:tr h="207683">
                <a:tc gridSpan="2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a-GE" sz="1000">
                          <a:effectLst/>
                        </a:rPr>
                        <a:t>ჯამი</a:t>
                      </a:r>
                      <a:endParaRPr lang="en-US" sz="1100">
                        <a:effectLst/>
                        <a:latin typeface="StoneSans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942" marR="65942" marT="0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a-GE" sz="1000">
                          <a:effectLst/>
                        </a:rPr>
                        <a:t>28</a:t>
                      </a:r>
                      <a:endParaRPr lang="en-US" sz="1100">
                        <a:effectLst/>
                        <a:latin typeface="StoneSans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942" marR="65942" marT="0" marB="0" anchor="ctr"/>
                </a:tc>
              </a:tr>
              <a:tr h="207683">
                <a:tc gridSpan="2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a-GE" sz="1000">
                          <a:effectLst/>
                        </a:rPr>
                        <a:t>სულ</a:t>
                      </a:r>
                      <a:endParaRPr lang="en-US" sz="1100">
                        <a:effectLst/>
                        <a:latin typeface="StoneSans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942" marR="65942" marT="0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a-GE" sz="1000" dirty="0">
                          <a:effectLst/>
                        </a:rPr>
                        <a:t>52</a:t>
                      </a:r>
                      <a:endParaRPr lang="en-US" sz="1100" dirty="0">
                        <a:effectLst/>
                        <a:latin typeface="StoneSans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942" marR="65942" marT="0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4439983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ka-GE" dirty="0" smtClean="0"/>
              <a:t/>
            </a:r>
            <a:br>
              <a:rPr lang="ka-GE" dirty="0" smtClean="0"/>
            </a:br>
            <a:r>
              <a:rPr lang="ka-GE" dirty="0" smtClean="0"/>
              <a:t/>
            </a:r>
            <a:br>
              <a:rPr lang="ka-GE" dirty="0" smtClean="0"/>
            </a:b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Rounded Rectangle 3"/>
          <p:cNvSpPr/>
          <p:nvPr/>
        </p:nvSpPr>
        <p:spPr>
          <a:xfrm>
            <a:off x="152401" y="869575"/>
            <a:ext cx="1801906" cy="100404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a-GE" sz="2000" b="1" dirty="0" smtClean="0">
                <a:solidFill>
                  <a:srgbClr val="7030A0"/>
                </a:solidFill>
              </a:rPr>
              <a:t>პროგრამის </a:t>
            </a:r>
          </a:p>
          <a:p>
            <a:pPr algn="ctr"/>
            <a:r>
              <a:rPr lang="ka-GE" sz="2000" b="1" dirty="0" smtClean="0">
                <a:solidFill>
                  <a:srgbClr val="7030A0"/>
                </a:solidFill>
              </a:rPr>
              <a:t>მოცულობა</a:t>
            </a:r>
            <a:endParaRPr lang="en-US" sz="2000" b="1" dirty="0">
              <a:solidFill>
                <a:srgbClr val="7030A0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303929" y="761745"/>
            <a:ext cx="9619129" cy="1111878"/>
          </a:xfrm>
          <a:prstGeom prst="rect">
            <a:avLst/>
          </a:prstGeom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ka-GE" sz="2000" b="1" dirty="0" smtClean="0"/>
          </a:p>
          <a:p>
            <a:endParaRPr lang="ka-GE" sz="2000" b="1" dirty="0" smtClean="0"/>
          </a:p>
          <a:p>
            <a:r>
              <a:rPr lang="ka-GE" sz="2000" b="1" dirty="0" smtClean="0"/>
              <a:t>სულ   </a:t>
            </a:r>
            <a:r>
              <a:rPr lang="ka-GE" sz="2000" b="1" dirty="0" smtClean="0">
                <a:solidFill>
                  <a:srgbClr val="C00000"/>
                </a:solidFill>
              </a:rPr>
              <a:t>52</a:t>
            </a:r>
            <a:r>
              <a:rPr lang="ka-GE" sz="2000" b="1" dirty="0" smtClean="0"/>
              <a:t> კრედიტი</a:t>
            </a:r>
            <a:r>
              <a:rPr lang="ka-GE" sz="1600" dirty="0" smtClean="0"/>
              <a:t>, </a:t>
            </a:r>
            <a:r>
              <a:rPr lang="ka-GE" sz="1200" dirty="0" smtClean="0"/>
              <a:t>მათ შორის</a:t>
            </a:r>
            <a:r>
              <a:rPr lang="ka-GE" sz="1600" dirty="0" smtClean="0"/>
              <a:t>  </a:t>
            </a:r>
          </a:p>
          <a:p>
            <a:r>
              <a:rPr lang="ka-GE" sz="1600" dirty="0" smtClean="0"/>
              <a:t>                                    </a:t>
            </a:r>
            <a:r>
              <a:rPr lang="ka-GE" sz="2000" dirty="0" smtClean="0"/>
              <a:t>16 კრედიტი  - ზოგადი მოდულე</a:t>
            </a:r>
            <a:r>
              <a:rPr lang="ka-GE" sz="1600" dirty="0" smtClean="0"/>
              <a:t>ბი                                         .   </a:t>
            </a:r>
          </a:p>
          <a:p>
            <a:pPr algn="ctr"/>
            <a:r>
              <a:rPr lang="ka-GE" sz="2000" dirty="0" smtClean="0"/>
              <a:t>                        36 კრედიტი  - პროფესიული (</a:t>
            </a:r>
            <a:r>
              <a:rPr lang="ka-GE" sz="1600" dirty="0" smtClean="0"/>
              <a:t>სპეციალობის დარგობრივი)</a:t>
            </a:r>
            <a:r>
              <a:rPr lang="ka-GE" sz="2000" dirty="0" smtClean="0"/>
              <a:t> </a:t>
            </a:r>
          </a:p>
          <a:p>
            <a:pPr algn="ctr"/>
            <a:endParaRPr lang="ka-GE" sz="2000" dirty="0"/>
          </a:p>
          <a:p>
            <a:pPr algn="ctr"/>
            <a:r>
              <a:rPr lang="ka-GE" sz="2000" dirty="0" smtClean="0"/>
              <a:t>მოდულები  </a:t>
            </a:r>
            <a:endParaRPr lang="en-US" sz="2000" dirty="0"/>
          </a:p>
        </p:txBody>
      </p:sp>
      <p:sp>
        <p:nvSpPr>
          <p:cNvPr id="6" name="Rectangle 5"/>
          <p:cNvSpPr/>
          <p:nvPr/>
        </p:nvSpPr>
        <p:spPr>
          <a:xfrm>
            <a:off x="8184777" y="6355976"/>
            <a:ext cx="3523128" cy="215153"/>
          </a:xfrm>
          <a:prstGeom prst="rect">
            <a:avLst/>
          </a:prstGeom>
          <a:solidFill>
            <a:schemeClr val="tx2">
              <a:lumMod val="90000"/>
            </a:schemeClr>
          </a:solidFill>
          <a:ln>
            <a:solidFill>
              <a:srgbClr val="C00000"/>
            </a:solidFill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a-GE" sz="1100" dirty="0" smtClean="0">
                <a:solidFill>
                  <a:srgbClr val="C00000"/>
                </a:solidFill>
              </a:rPr>
              <a:t>აკაკი წერეთლის სახელმწიფო უნივერსიტეტი</a:t>
            </a:r>
            <a:endParaRPr lang="en-US" sz="1100" dirty="0">
              <a:solidFill>
                <a:srgbClr val="C00000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478306" y="3003175"/>
            <a:ext cx="7530353" cy="914400"/>
          </a:xfrm>
          <a:prstGeom prst="rect">
            <a:avLst/>
          </a:prstGeom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a-GE" sz="2000" b="1" dirty="0" smtClean="0">
                <a:solidFill>
                  <a:srgbClr val="C00000"/>
                </a:solidFill>
              </a:rPr>
              <a:t>40</a:t>
            </a:r>
            <a:r>
              <a:rPr lang="ka-GE" b="1" dirty="0" smtClean="0"/>
              <a:t>   სასწავლო  კვირა</a:t>
            </a:r>
            <a:endParaRPr lang="en-US" b="1" dirty="0"/>
          </a:p>
        </p:txBody>
      </p:sp>
      <p:sp>
        <p:nvSpPr>
          <p:cNvPr id="8" name="Oval 7"/>
          <p:cNvSpPr/>
          <p:nvPr/>
        </p:nvSpPr>
        <p:spPr>
          <a:xfrm>
            <a:off x="1326777" y="215152"/>
            <a:ext cx="9484658" cy="475129"/>
          </a:xfrm>
          <a:prstGeom prst="ellipse">
            <a:avLst/>
          </a:prstGeom>
          <a:solidFill>
            <a:schemeClr val="tx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a-GE" sz="2000" b="1" dirty="0" smtClean="0">
                <a:solidFill>
                  <a:schemeClr val="bg1"/>
                </a:solidFill>
              </a:rPr>
              <a:t>ქართულენოვანი სტუდენტებისათვის</a:t>
            </a:r>
            <a:endParaRPr lang="en-US" sz="2000" b="1" dirty="0">
              <a:solidFill>
                <a:schemeClr val="bg1"/>
              </a:solidFill>
            </a:endParaRPr>
          </a:p>
        </p:txBody>
      </p:sp>
      <p:sp>
        <p:nvSpPr>
          <p:cNvPr id="9" name="Right Arrow 8"/>
          <p:cNvSpPr/>
          <p:nvPr/>
        </p:nvSpPr>
        <p:spPr>
          <a:xfrm>
            <a:off x="1936378" y="1192305"/>
            <a:ext cx="376517" cy="349623"/>
          </a:xfrm>
          <a:prstGeom prst="rightArrow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ounded Rectangle 9"/>
          <p:cNvSpPr/>
          <p:nvPr/>
        </p:nvSpPr>
        <p:spPr>
          <a:xfrm>
            <a:off x="125506" y="1963270"/>
            <a:ext cx="1792942" cy="86061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a-GE" sz="2000" b="1" dirty="0" smtClean="0">
                <a:solidFill>
                  <a:srgbClr val="7030A0"/>
                </a:solidFill>
              </a:rPr>
              <a:t>მოდულების რაოდენობ</a:t>
            </a:r>
            <a:r>
              <a:rPr lang="ka-GE" sz="2000" dirty="0" smtClean="0"/>
              <a:t>ა</a:t>
            </a:r>
            <a:endParaRPr lang="en-US" sz="2000" dirty="0"/>
          </a:p>
        </p:txBody>
      </p:sp>
      <p:sp>
        <p:nvSpPr>
          <p:cNvPr id="11" name="Rectangle 10"/>
          <p:cNvSpPr/>
          <p:nvPr/>
        </p:nvSpPr>
        <p:spPr>
          <a:xfrm>
            <a:off x="2312894" y="2006216"/>
            <a:ext cx="9643748" cy="1028784"/>
          </a:xfrm>
          <a:prstGeom prst="rect">
            <a:avLst/>
          </a:prstGeom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ka-GE" sz="2000" b="1" dirty="0" smtClean="0"/>
              <a:t>სულ   </a:t>
            </a:r>
            <a:r>
              <a:rPr lang="ka-GE" sz="2000" b="1" dirty="0" smtClean="0">
                <a:solidFill>
                  <a:srgbClr val="C00000"/>
                </a:solidFill>
              </a:rPr>
              <a:t>14</a:t>
            </a:r>
            <a:r>
              <a:rPr lang="ka-GE" sz="2000" b="1" dirty="0" smtClean="0"/>
              <a:t> მოდული</a:t>
            </a:r>
            <a:r>
              <a:rPr lang="ka-GE" sz="1600" dirty="0" smtClean="0"/>
              <a:t>, </a:t>
            </a:r>
            <a:r>
              <a:rPr lang="ka-GE" sz="1200" dirty="0" smtClean="0"/>
              <a:t>მათ შორის</a:t>
            </a:r>
            <a:r>
              <a:rPr lang="ka-GE" sz="1600" dirty="0" smtClean="0"/>
              <a:t>    </a:t>
            </a:r>
            <a:r>
              <a:rPr lang="ka-GE" sz="2000" dirty="0"/>
              <a:t>6</a:t>
            </a:r>
            <a:r>
              <a:rPr lang="ka-GE" sz="2000" dirty="0" smtClean="0"/>
              <a:t>- ზოგადი მოდული </a:t>
            </a:r>
            <a:endParaRPr lang="ka-GE" sz="2000" dirty="0"/>
          </a:p>
          <a:p>
            <a:r>
              <a:rPr lang="ka-GE" sz="2000" dirty="0" smtClean="0"/>
              <a:t>                                          </a:t>
            </a:r>
            <a:r>
              <a:rPr lang="ka-GE" sz="2000" dirty="0"/>
              <a:t>8</a:t>
            </a:r>
            <a:r>
              <a:rPr lang="ka-GE" sz="2000" dirty="0" smtClean="0"/>
              <a:t> - პროფესიული </a:t>
            </a:r>
            <a:r>
              <a:rPr lang="ka-GE" sz="1600" dirty="0" smtClean="0"/>
              <a:t>(სპეციალობის დარგობრივი</a:t>
            </a:r>
            <a:r>
              <a:rPr lang="ka-GE" sz="2000" dirty="0" smtClean="0"/>
              <a:t>)  </a:t>
            </a:r>
            <a:endParaRPr lang="en-US" sz="2000" dirty="0"/>
          </a:p>
        </p:txBody>
      </p:sp>
      <p:sp>
        <p:nvSpPr>
          <p:cNvPr id="12" name="Right Arrow 11"/>
          <p:cNvSpPr/>
          <p:nvPr/>
        </p:nvSpPr>
        <p:spPr>
          <a:xfrm>
            <a:off x="1900517" y="2196354"/>
            <a:ext cx="376517" cy="349623"/>
          </a:xfrm>
          <a:prstGeom prst="rightArrow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ounded Rectangle 12"/>
          <p:cNvSpPr/>
          <p:nvPr/>
        </p:nvSpPr>
        <p:spPr>
          <a:xfrm>
            <a:off x="143436" y="3012140"/>
            <a:ext cx="2474259" cy="87854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a-GE" sz="2000" b="1" dirty="0" smtClean="0">
                <a:solidFill>
                  <a:srgbClr val="7030A0"/>
                </a:solidFill>
              </a:rPr>
              <a:t>პროგრამის ხანგრძლივობა</a:t>
            </a:r>
            <a:endParaRPr lang="en-US" sz="2000" b="1" dirty="0">
              <a:solidFill>
                <a:srgbClr val="7030A0"/>
              </a:solidFill>
            </a:endParaRPr>
          </a:p>
        </p:txBody>
      </p:sp>
      <p:sp>
        <p:nvSpPr>
          <p:cNvPr id="14" name="Right Arrow 13"/>
          <p:cNvSpPr/>
          <p:nvPr/>
        </p:nvSpPr>
        <p:spPr>
          <a:xfrm>
            <a:off x="2617694" y="3325906"/>
            <a:ext cx="815788" cy="349623"/>
          </a:xfrm>
          <a:prstGeom prst="rightArrow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 flipV="1">
            <a:off x="1407459" y="4105835"/>
            <a:ext cx="9305365" cy="8965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6" name="Oval 15"/>
          <p:cNvSpPr/>
          <p:nvPr/>
        </p:nvSpPr>
        <p:spPr>
          <a:xfrm>
            <a:off x="1398494" y="4294094"/>
            <a:ext cx="9027457" cy="385482"/>
          </a:xfrm>
          <a:prstGeom prst="ellipse">
            <a:avLst/>
          </a:prstGeom>
          <a:solidFill>
            <a:schemeClr val="tx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a-GE" b="1" dirty="0" smtClean="0">
                <a:solidFill>
                  <a:schemeClr val="bg1"/>
                </a:solidFill>
              </a:rPr>
              <a:t>არაქართულენოვანი სტუდენტებისათვის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17" name="Rounded Rectangle 16"/>
          <p:cNvSpPr/>
          <p:nvPr/>
        </p:nvSpPr>
        <p:spPr>
          <a:xfrm>
            <a:off x="179295" y="4715434"/>
            <a:ext cx="1739153" cy="133574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a-GE" sz="1600" dirty="0" smtClean="0"/>
              <a:t>პროგრამის </a:t>
            </a:r>
          </a:p>
          <a:p>
            <a:pPr algn="ctr"/>
            <a:r>
              <a:rPr lang="ka-GE" sz="1600" dirty="0" smtClean="0"/>
              <a:t>მოცულობა, მოდულების რაოდენობა, ხანგრძლივობა</a:t>
            </a:r>
            <a:endParaRPr lang="en-US" sz="1600" dirty="0"/>
          </a:p>
        </p:txBody>
      </p:sp>
      <p:sp>
        <p:nvSpPr>
          <p:cNvPr id="18" name="Rectangle 17"/>
          <p:cNvSpPr/>
          <p:nvPr/>
        </p:nvSpPr>
        <p:spPr>
          <a:xfrm>
            <a:off x="2294964" y="4724400"/>
            <a:ext cx="9619129" cy="132677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a-GE" sz="1600" dirty="0" smtClean="0"/>
              <a:t>სულ   67 კრედიტი (21 მოდული),   </a:t>
            </a:r>
            <a:r>
              <a:rPr lang="ka-GE" sz="1200" dirty="0" smtClean="0"/>
              <a:t>მათ შორის</a:t>
            </a:r>
            <a:r>
              <a:rPr lang="ka-GE" sz="1600" dirty="0" smtClean="0"/>
              <a:t> </a:t>
            </a:r>
          </a:p>
          <a:p>
            <a:pPr algn="ctr"/>
            <a:r>
              <a:rPr lang="ka-GE" sz="1600" dirty="0" smtClean="0"/>
              <a:t> 15 კრედიტი  (1 მოდული)    -    ქართული ენა  </a:t>
            </a:r>
            <a:r>
              <a:rPr lang="en-US" sz="1600" dirty="0" smtClean="0"/>
              <a:t>A</a:t>
            </a:r>
            <a:r>
              <a:rPr lang="ka-GE" sz="1600" dirty="0" smtClean="0"/>
              <a:t>2                             .    </a:t>
            </a:r>
          </a:p>
          <a:p>
            <a:pPr algn="ctr"/>
            <a:r>
              <a:rPr lang="ka-GE" sz="1600" dirty="0" smtClean="0"/>
              <a:t>16 კრედიტი   ( 6 მოდული)    -   ზოგადი მოდულები                                                            .   </a:t>
            </a:r>
          </a:p>
          <a:p>
            <a:pPr algn="ctr"/>
            <a:r>
              <a:rPr lang="ka-GE" sz="1600" dirty="0" smtClean="0"/>
              <a:t> 16 კრედიტი  (</a:t>
            </a:r>
            <a:r>
              <a:rPr lang="ka-GE" sz="1600" dirty="0"/>
              <a:t>8</a:t>
            </a:r>
            <a:r>
              <a:rPr lang="ka-GE" sz="1600" dirty="0" smtClean="0"/>
              <a:t> მოდული)   -  პროფესიული (სპეციალობის დარგობრივი) მოდული   .</a:t>
            </a:r>
          </a:p>
          <a:p>
            <a:r>
              <a:rPr lang="ka-GE" sz="1600" dirty="0" smtClean="0"/>
              <a:t>                                                          50 სასწავლო კვირა  </a:t>
            </a:r>
            <a:endParaRPr lang="en-US" sz="1600" dirty="0"/>
          </a:p>
        </p:txBody>
      </p:sp>
      <p:sp>
        <p:nvSpPr>
          <p:cNvPr id="19" name="Right Arrow 18"/>
          <p:cNvSpPr/>
          <p:nvPr/>
        </p:nvSpPr>
        <p:spPr>
          <a:xfrm>
            <a:off x="1936376" y="5100919"/>
            <a:ext cx="376517" cy="286870"/>
          </a:xfrm>
          <a:prstGeom prst="rightArrow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918056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76113" y="267418"/>
            <a:ext cx="6435306" cy="914400"/>
          </a:xfrm>
          <a:effectLst>
            <a:innerShdw blurRad="63500" dist="50800" dir="18900000">
              <a:prstClr val="black">
                <a:alpha val="50000"/>
              </a:prstClr>
            </a:innerShdw>
          </a:effectLst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pPr algn="ctr"/>
            <a:r>
              <a:rPr lang="ka-GE" sz="2800" dirty="0" smtClean="0"/>
              <a:t>პროფესიული პროგრამის პრაქტიკული კურსები  </a:t>
            </a:r>
            <a:endParaRPr lang="ru-RU" sz="2800" dirty="0"/>
          </a:p>
        </p:txBody>
      </p:sp>
      <p:pic>
        <p:nvPicPr>
          <p:cNvPr id="4" name="Picture 3" descr="101547915_560841764840918_1657734003320422400_n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431819"/>
            <a:ext cx="6538822" cy="5434642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89095" y="1423359"/>
            <a:ext cx="4854669" cy="263714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89096" y="4060507"/>
            <a:ext cx="4854668" cy="2797494"/>
          </a:xfrm>
          <a:prstGeom prst="rect">
            <a:avLst/>
          </a:prstGeom>
        </p:spPr>
      </p:pic>
    </p:spTree>
  </p:cSld>
  <p:clrMapOvr>
    <a:masterClrMapping/>
  </p:clrMapOvr>
  <p:transition>
    <p:pull dir="u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90415" y="1417638"/>
            <a:ext cx="6149303" cy="4796286"/>
          </a:xfrm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>
            <a:normAutofit fontScale="70000" lnSpcReduction="20000"/>
          </a:bodyPr>
          <a:lstStyle/>
          <a:p>
            <a:pPr marL="0" indent="0">
              <a:buNone/>
            </a:pPr>
            <a:endParaRPr lang="en-US" sz="2000" dirty="0"/>
          </a:p>
          <a:p>
            <a:pPr lvl="0">
              <a:buFont typeface="Wingdings" pitchFamily="2" charset="2"/>
              <a:buChar char="Ø"/>
            </a:pPr>
            <a:r>
              <a:rPr lang="ka-GE" sz="20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გაუწიოს დაზარალებულს პირველადი სამედიცინო დახმარება</a:t>
            </a:r>
            <a:r>
              <a:rPr lang="ka-GE" sz="2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;</a:t>
            </a:r>
          </a:p>
          <a:p>
            <a:pPr lvl="0"/>
            <a:endParaRPr lang="en-US" sz="20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  <a:p>
            <a:pPr lvl="0"/>
            <a:r>
              <a:rPr lang="ka-GE" sz="20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გამოიყენოს ელექტრული ტექნოლოგიები, ელექტროობის წარმოების, გადაცემისა და განაწილების საშუალებები</a:t>
            </a:r>
            <a:r>
              <a:rPr lang="ka-GE" sz="2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;</a:t>
            </a:r>
          </a:p>
          <a:p>
            <a:pPr lvl="0"/>
            <a:endParaRPr lang="en-US" sz="2000" b="1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  <a:p>
            <a:pPr lvl="0"/>
            <a:r>
              <a:rPr lang="ka-GE" sz="2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ელექტრული ქსელის ჩანაცვლების სქემის გარჩევა და დახაზვა;</a:t>
            </a:r>
          </a:p>
          <a:p>
            <a:pPr lvl="0"/>
            <a:endParaRPr lang="en-US" sz="20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  <a:p>
            <a:pPr lvl="0"/>
            <a:r>
              <a:rPr lang="ka-GE" sz="20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დაამონტაჟოს  და შეამოწმოს განათება და ელექტრული წრედები საშინაო და მცირე საწარმოო გარემოში</a:t>
            </a:r>
            <a:r>
              <a:rPr lang="ka-GE" sz="2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;</a:t>
            </a:r>
          </a:p>
          <a:p>
            <a:pPr lvl="0"/>
            <a:endParaRPr lang="en-US" sz="20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  <a:p>
            <a:pPr lvl="0"/>
            <a:r>
              <a:rPr lang="ka-GE" sz="20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მოიპოვოს და გამოიყენოს  საინჟინრო ინფორმაცია  საკომუნიკაციო ტექნოლოგიის (ICT) გამოყენებით</a:t>
            </a:r>
            <a:r>
              <a:rPr lang="ka-GE" sz="2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;</a:t>
            </a:r>
          </a:p>
          <a:p>
            <a:pPr lvl="0"/>
            <a:endParaRPr lang="en-US" sz="20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  <a:p>
            <a:pPr lvl="0"/>
            <a:r>
              <a:rPr lang="ka-GE" sz="20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გამოთვალოს ფიგურათა მოცულობა, ფართობი და გამოიყენოს მონაცემთა გამოსახვის სტატისტიკური მეთოდები</a:t>
            </a:r>
            <a:r>
              <a:rPr lang="ka-GE" sz="2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;</a:t>
            </a:r>
          </a:p>
          <a:p>
            <a:pPr lvl="0"/>
            <a:endParaRPr lang="en-US" sz="20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  <a:p>
            <a:pPr lvl="0"/>
            <a:r>
              <a:rPr lang="ka-GE" sz="20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წაიკითხოს  და დახაზოს საინჟინრო ნახაზები სხვადასხვა ტექნიკის, მათ შორის  კომპიუტერზე დაფუძნებული ხაზვის სისტემის (CAD) გამოყენებით</a:t>
            </a:r>
            <a:r>
              <a:rPr lang="ka-GE" sz="2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;</a:t>
            </a:r>
          </a:p>
          <a:p>
            <a:pPr lvl="0"/>
            <a:endParaRPr lang="en-US" sz="20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  <a:p>
            <a:pPr lvl="0"/>
            <a:r>
              <a:rPr lang="ka-GE" sz="20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შექმნას და წარადგინოს  პროექტი.</a:t>
            </a:r>
            <a:endParaRPr lang="en-US" sz="20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0415" y="0"/>
            <a:ext cx="11191336" cy="1143000"/>
          </a:xfrm>
          <a:effectLst>
            <a:reflection blurRad="6350" stA="50000" endA="300" endPos="55500" dist="50800" dir="5400000" sy="-100000" algn="bl" rotWithShape="0"/>
          </a:effectLst>
          <a:scene3d>
            <a:camera prst="orthographicFront"/>
            <a:lightRig rig="soft" dir="t"/>
          </a:scene3d>
          <a:sp3d>
            <a:bevelT prst="relaxedInset"/>
          </a:sp3d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pPr algn="ctr"/>
            <a:r>
              <a:rPr lang="en-US" sz="320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    </a:t>
            </a:r>
            <a:r>
              <a:rPr lang="ka-GE" sz="320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კურსდამთავრებულს შეეძლება:</a:t>
            </a:r>
            <a:endParaRPr lang="en-US" sz="3200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16720" y="1664899"/>
            <a:ext cx="5384215" cy="457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2643687"/>
      </p:ext>
    </p:extLst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399" y="514352"/>
            <a:ext cx="10670875" cy="960765"/>
          </a:xfrm>
          <a:scene3d>
            <a:camera prst="orthographicFront"/>
            <a:lightRig rig="soft" dir="t"/>
          </a:scene3d>
          <a:sp3d>
            <a:bevelT prst="relaxedInset"/>
          </a:sp3d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>
            <a:scene3d>
              <a:camera prst="orthographicFront"/>
              <a:lightRig rig="soft" dir="t"/>
            </a:scene3d>
            <a:sp3d prstMaterial="softEdge">
              <a:bevelT w="0" h="0"/>
            </a:sp3d>
          </a:bodyPr>
          <a:lstStyle/>
          <a:p>
            <a:pPr algn="ctr"/>
            <a:r>
              <a:rPr lang="ka-GE" sz="40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დასაქმების პესპექტივები</a:t>
            </a:r>
            <a:endParaRPr lang="ru-RU" sz="4000" b="1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1219199" y="1600079"/>
            <a:ext cx="6380671" cy="4888302"/>
          </a:xfr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normAutofit lnSpcReduction="10000"/>
          </a:bodyPr>
          <a:lstStyle/>
          <a:p>
            <a:pPr algn="l">
              <a:lnSpc>
                <a:spcPct val="150000"/>
              </a:lnSpc>
            </a:pPr>
            <a:r>
              <a:rPr lang="ka-GE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პროფესიული კვალიფიკაციის მფლობელს შეუძლია დასაქმდეს ნებისმიერ ორგანიზაციაში ელექტრულ დანადგარებისა და სხვა ელექტრულ აპარატურის მომსახურე პირად: </a:t>
            </a:r>
          </a:p>
          <a:p>
            <a:pPr algn="l">
              <a:lnSpc>
                <a:spcPct val="150000"/>
              </a:lnSpc>
              <a:buFont typeface="Wingdings" pitchFamily="2" charset="2"/>
              <a:buChar char="v"/>
            </a:pPr>
            <a:r>
              <a:rPr lang="ka-GE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ელექტრიკოსად; ელექტროტექნიკური სისტემების მემონტაჟედ; </a:t>
            </a:r>
          </a:p>
          <a:p>
            <a:pPr algn="l">
              <a:lnSpc>
                <a:spcPct val="150000"/>
              </a:lnSpc>
              <a:buFont typeface="Wingdings" pitchFamily="2" charset="2"/>
              <a:buChar char="v"/>
            </a:pPr>
            <a:r>
              <a:rPr lang="ka-GE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შენობის ელექტრიკოსად; </a:t>
            </a:r>
          </a:p>
          <a:p>
            <a:pPr algn="l">
              <a:lnSpc>
                <a:spcPct val="150000"/>
              </a:lnSpc>
              <a:buFont typeface="Wingdings" pitchFamily="2" charset="2"/>
              <a:buChar char="v"/>
            </a:pPr>
            <a:r>
              <a:rPr lang="ka-GE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მომმარაგებელ-ელექტრიკოსად; ელექტრო-მექანიკოსად; </a:t>
            </a:r>
          </a:p>
          <a:p>
            <a:pPr algn="l">
              <a:lnSpc>
                <a:spcPct val="150000"/>
              </a:lnSpc>
              <a:buFont typeface="Wingdings" pitchFamily="2" charset="2"/>
              <a:buChar char="v"/>
            </a:pPr>
            <a:r>
              <a:rPr lang="ka-GE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ელექტროგაყვანილობის და ფიტინგების მემონტაჟედ; </a:t>
            </a:r>
          </a:p>
          <a:p>
            <a:pPr algn="l">
              <a:lnSpc>
                <a:spcPct val="150000"/>
              </a:lnSpc>
              <a:buFont typeface="Wingdings" pitchFamily="2" charset="2"/>
              <a:buChar char="v"/>
            </a:pPr>
            <a:r>
              <a:rPr lang="ka-GE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განათების სისტემების მემონტაჟედ; ხანძარსაწინააღმდეგო სიგნალიზაციის მემონტაჟედ; </a:t>
            </a:r>
          </a:p>
          <a:p>
            <a:pPr algn="l">
              <a:lnSpc>
                <a:spcPct val="150000"/>
              </a:lnSpc>
              <a:buFont typeface="Wingdings" pitchFamily="2" charset="2"/>
              <a:buChar char="v"/>
            </a:pPr>
            <a:r>
              <a:rPr lang="ka-GE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დამცავი სიგნალიზაციის მემონტაჟედ; ქუჩების განათების და ელექტრული სასიგნალო მოწყობილობების მემონტაჟედ; </a:t>
            </a:r>
          </a:p>
          <a:p>
            <a:pPr algn="l">
              <a:lnSpc>
                <a:spcPct val="150000"/>
              </a:lnSpc>
              <a:buFont typeface="Wingdings" pitchFamily="2" charset="2"/>
              <a:buChar char="v"/>
            </a:pPr>
            <a:r>
              <a:rPr lang="ka-GE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ასაფრენ-დასაფრენი ბილიკების განათების მემონტაჟედ; მზის ენერგიის ელექტრული კოლექტორების მემონტაჟედ.</a:t>
            </a:r>
            <a:endParaRPr lang="ru-RU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5" name="Content Placeholder 8" descr="thumbnail_technician-plumber-electrician-home-repair-maintenance-others-thumbnail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599871" y="1670408"/>
            <a:ext cx="3925019" cy="4747644"/>
          </a:xfrm>
          <a:prstGeom prst="rect">
            <a:avLst/>
          </a:prstGeom>
        </p:spPr>
      </p:pic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  <p:transition>
    <p:wheel spokes="1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 flipV="1">
            <a:off x="1694329" y="2734237"/>
            <a:ext cx="8570258" cy="26894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0" name="Rectangle 9"/>
          <p:cNvSpPr/>
          <p:nvPr/>
        </p:nvSpPr>
        <p:spPr>
          <a:xfrm>
            <a:off x="259977" y="3169864"/>
            <a:ext cx="11663082" cy="2369880"/>
          </a:xfrm>
          <a:prstGeom prst="rect">
            <a:avLst/>
          </a:prstGeom>
          <a:ln>
            <a:solidFill>
              <a:srgbClr val="C00000"/>
            </a:solidFill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just">
              <a:lnSpc>
                <a:spcPts val="1200"/>
              </a:lnSpc>
              <a:spcAft>
                <a:spcPts val="0"/>
              </a:spcAft>
              <a:tabLst>
                <a:tab pos="1710690" algn="l"/>
              </a:tabLst>
            </a:pPr>
            <a:endParaRPr lang="ka-GE" sz="2000" b="1" dirty="0" smtClean="0">
              <a:solidFill>
                <a:srgbClr val="00B050"/>
              </a:solidFill>
              <a:ea typeface="Times New Roman" panose="02020603050405020304" pitchFamily="18" charset="0"/>
              <a:cs typeface="Sylfaen" panose="010A0502050306030303" pitchFamily="18" charset="0"/>
            </a:endParaRPr>
          </a:p>
          <a:p>
            <a:pPr algn="ctr">
              <a:spcAft>
                <a:spcPts val="0"/>
              </a:spcAft>
              <a:tabLst>
                <a:tab pos="1710690" algn="l"/>
              </a:tabLst>
            </a:pPr>
            <a:r>
              <a:rPr lang="ka-GE" sz="20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ea typeface="Times New Roman" panose="02020603050405020304" pitchFamily="18" charset="0"/>
                <a:cs typeface="Sylfaen" panose="010A0502050306030303" pitchFamily="18" charset="0"/>
              </a:rPr>
              <a:t>პროფესიულ პროგრამაზე სწავლის მსურველთა</a:t>
            </a:r>
          </a:p>
          <a:p>
            <a:pPr algn="ctr">
              <a:spcAft>
                <a:spcPts val="0"/>
              </a:spcAft>
              <a:tabLst>
                <a:tab pos="1710690" algn="l"/>
              </a:tabLst>
            </a:pPr>
            <a:endParaRPr lang="ka-GE" sz="2000" b="1" dirty="0" smtClean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ea typeface="Times New Roman" panose="02020603050405020304" pitchFamily="18" charset="0"/>
              <a:cs typeface="Sylfaen" panose="010A0502050306030303" pitchFamily="18" charset="0"/>
            </a:endParaRPr>
          </a:p>
          <a:p>
            <a:pPr algn="ctr">
              <a:spcAft>
                <a:spcPts val="0"/>
              </a:spcAft>
              <a:tabLst>
                <a:tab pos="1710690" algn="l"/>
              </a:tabLst>
            </a:pPr>
            <a:r>
              <a:rPr lang="ka-GE" sz="2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ea typeface="Times New Roman" panose="02020603050405020304" pitchFamily="18" charset="0"/>
                <a:cs typeface="Sylfaen" panose="010A0502050306030303" pitchFamily="18" charset="0"/>
              </a:rPr>
              <a:t>რეგისტრაცია  მიმდინარეობს   2020  </a:t>
            </a:r>
            <a:r>
              <a:rPr lang="ka-GE" sz="20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ea typeface="Times New Roman" panose="02020603050405020304" pitchFamily="18" charset="0"/>
                <a:cs typeface="Sylfaen" panose="010A0502050306030303" pitchFamily="18" charset="0"/>
              </a:rPr>
              <a:t>წლის</a:t>
            </a:r>
            <a:r>
              <a:rPr lang="ka-GE" sz="20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ka-GE" sz="2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ea typeface="Times New Roman" panose="02020603050405020304" pitchFamily="18" charset="0"/>
                <a:cs typeface="Times New Roman" panose="02020603050405020304" pitchFamily="18" charset="0"/>
              </a:rPr>
              <a:t> 20 მაის</a:t>
            </a:r>
            <a:r>
              <a:rPr lang="ka-GE" sz="2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ea typeface="Times New Roman" panose="02020603050405020304" pitchFamily="18" charset="0"/>
                <a:cs typeface="Sylfaen" panose="010A0502050306030303" pitchFamily="18" charset="0"/>
              </a:rPr>
              <a:t>იდან </a:t>
            </a:r>
            <a:r>
              <a:rPr lang="ka-GE" sz="2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ea typeface="Times New Roman" panose="02020603050405020304" pitchFamily="18" charset="0"/>
                <a:cs typeface="Times New Roman" panose="02020603050405020304" pitchFamily="18" charset="0"/>
              </a:rPr>
              <a:t>  10  აგვისტოს  </a:t>
            </a:r>
            <a:r>
              <a:rPr lang="ka-GE" sz="2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ea typeface="Times New Roman" panose="02020603050405020304" pitchFamily="18" charset="0"/>
                <a:cs typeface="Sylfaen" panose="010A0502050306030303" pitchFamily="18" charset="0"/>
              </a:rPr>
              <a:t>ჩათვლით</a:t>
            </a:r>
            <a:r>
              <a:rPr lang="ka-GE" sz="20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ea typeface="Times New Roman" panose="02020603050405020304" pitchFamily="18" charset="0"/>
                <a:cs typeface="Sylfaen" panose="010A0502050306030303" pitchFamily="18" charset="0"/>
              </a:rPr>
              <a:t>: </a:t>
            </a:r>
            <a:endParaRPr lang="ka-GE" sz="2000" b="1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ea typeface="Times New Roman" panose="02020603050405020304" pitchFamily="18" charset="0"/>
              <a:cs typeface="Sylfaen" panose="010A0502050306030303" pitchFamily="18" charset="0"/>
            </a:endParaRPr>
          </a:p>
          <a:p>
            <a:pPr>
              <a:spcAft>
                <a:spcPts val="0"/>
              </a:spcAft>
              <a:buFont typeface="Wingdings" pitchFamily="2" charset="2"/>
              <a:buChar char="v"/>
              <a:tabLst>
                <a:tab pos="1710690" algn="l"/>
              </a:tabLst>
            </a:pPr>
            <a:r>
              <a:rPr lang="ka-GE" b="1" dirty="0" smtClean="0">
                <a:solidFill>
                  <a:srgbClr val="FFFF00"/>
                </a:solidFill>
                <a:ea typeface="Times New Roman" panose="02020603050405020304" pitchFamily="18" charset="0"/>
                <a:cs typeface="Sylfaen" panose="010A0502050306030303" pitchFamily="18" charset="0"/>
              </a:rPr>
              <a:t>აკაკი </a:t>
            </a:r>
            <a:r>
              <a:rPr lang="ka-GE" b="1" dirty="0">
                <a:solidFill>
                  <a:srgbClr val="FFFF00"/>
                </a:solidFill>
                <a:ea typeface="Times New Roman" panose="02020603050405020304" pitchFamily="18" charset="0"/>
                <a:cs typeface="Sylfaen" panose="010A0502050306030303" pitchFamily="18" charset="0"/>
              </a:rPr>
              <a:t>წერეთლის სახელმწიფო უნივერსიტეტის I კორპუსი, ოთახი №1107; </a:t>
            </a:r>
            <a:r>
              <a:rPr lang="ka-GE" b="1" dirty="0" smtClean="0">
                <a:solidFill>
                  <a:srgbClr val="FFFF00"/>
                </a:solidFill>
                <a:ea typeface="Times New Roman" panose="02020603050405020304" pitchFamily="18" charset="0"/>
                <a:cs typeface="Sylfaen" panose="010A0502050306030303" pitchFamily="18" charset="0"/>
              </a:rPr>
              <a:t>ტელ:  577 131850;  577 131846</a:t>
            </a:r>
          </a:p>
          <a:p>
            <a:pPr>
              <a:spcAft>
                <a:spcPts val="0"/>
              </a:spcAft>
              <a:buFont typeface="Wingdings" pitchFamily="2" charset="2"/>
              <a:buChar char="v"/>
              <a:tabLst>
                <a:tab pos="1710690" algn="l"/>
              </a:tabLst>
            </a:pPr>
            <a:r>
              <a:rPr lang="ka-GE" b="1" dirty="0" smtClean="0">
                <a:solidFill>
                  <a:srgbClr val="FFFF00"/>
                </a:solidFill>
                <a:ea typeface="Times New Roman" panose="02020603050405020304" pitchFamily="18" charset="0"/>
                <a:cs typeface="Sylfaen" panose="010A0502050306030303" pitchFamily="18" charset="0"/>
              </a:rPr>
              <a:t>რესურსცენტრებში </a:t>
            </a:r>
          </a:p>
          <a:p>
            <a:pPr>
              <a:spcAft>
                <a:spcPts val="0"/>
              </a:spcAft>
              <a:buFont typeface="Wingdings" pitchFamily="2" charset="2"/>
              <a:buChar char="v"/>
              <a:tabLst>
                <a:tab pos="1710690" algn="l"/>
              </a:tabLst>
            </a:pPr>
            <a:r>
              <a:rPr lang="ka-GE" b="1" dirty="0" smtClean="0">
                <a:solidFill>
                  <a:srgbClr val="FFFF00"/>
                </a:solidFill>
                <a:ea typeface="Times New Roman" panose="02020603050405020304" pitchFamily="18" charset="0"/>
                <a:cs typeface="Sylfaen" panose="010A0502050306030303" pitchFamily="18" charset="0"/>
              </a:rPr>
              <a:t> </a:t>
            </a:r>
            <a:r>
              <a:rPr lang="ka-GE" b="1" dirty="0">
                <a:solidFill>
                  <a:srgbClr val="FFFF00"/>
                </a:solidFill>
                <a:ea typeface="Times New Roman" panose="02020603050405020304" pitchFamily="18" charset="0"/>
                <a:cs typeface="Sylfaen" panose="010A0502050306030303" pitchFamily="18" charset="0"/>
              </a:rPr>
              <a:t>ელექტრონული</a:t>
            </a:r>
            <a:r>
              <a:rPr lang="ka-GE" b="1" dirty="0">
                <a:solidFill>
                  <a:srgbClr val="FFFF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ka-GE" b="1" dirty="0">
                <a:solidFill>
                  <a:srgbClr val="FFFF00"/>
                </a:solidFill>
                <a:ea typeface="Times New Roman" panose="02020603050405020304" pitchFamily="18" charset="0"/>
                <a:cs typeface="Sylfaen" panose="010A0502050306030303" pitchFamily="18" charset="0"/>
              </a:rPr>
              <a:t>ონლაინ</a:t>
            </a:r>
            <a:r>
              <a:rPr lang="ka-GE" b="1" dirty="0">
                <a:solidFill>
                  <a:srgbClr val="FFFF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ka-GE" b="1" dirty="0">
                <a:solidFill>
                  <a:srgbClr val="FFFF00"/>
                </a:solidFill>
                <a:ea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www.vet.emis.ge</a:t>
            </a:r>
            <a:r>
              <a:rPr lang="ka-GE" b="1" dirty="0">
                <a:solidFill>
                  <a:srgbClr val="FFFF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  </a:t>
            </a:r>
            <a:r>
              <a:rPr lang="ka-GE" b="1" dirty="0">
                <a:solidFill>
                  <a:srgbClr val="FFFF00"/>
                </a:solidFill>
                <a:ea typeface="Times New Roman" panose="02020603050405020304" pitchFamily="18" charset="0"/>
                <a:cs typeface="Sylfaen" panose="010A0502050306030303" pitchFamily="18" charset="0"/>
              </a:rPr>
              <a:t>ვებგვერდის</a:t>
            </a:r>
            <a:r>
              <a:rPr lang="ka-GE" b="1" dirty="0">
                <a:solidFill>
                  <a:srgbClr val="FFFF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ka-GE" b="1" dirty="0">
                <a:solidFill>
                  <a:srgbClr val="FFFF00"/>
                </a:solidFill>
                <a:ea typeface="Times New Roman" panose="02020603050405020304" pitchFamily="18" charset="0"/>
                <a:cs typeface="Sylfaen" panose="010A0502050306030303" pitchFamily="18" charset="0"/>
              </a:rPr>
              <a:t>მეშვეობით</a:t>
            </a:r>
            <a:r>
              <a:rPr lang="ka-GE" b="1" dirty="0">
                <a:solidFill>
                  <a:srgbClr val="FFFF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en-US" dirty="0">
              <a:solidFill>
                <a:srgbClr val="FFFF00"/>
              </a:solidFill>
              <a:latin typeface="Garamond" panose="02020404030301010803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endParaRPr lang="en-US" sz="2000" dirty="0">
              <a:latin typeface="Garamond" panose="02020404030301010803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770965" y="525276"/>
            <a:ext cx="10488705" cy="1569660"/>
          </a:xfrm>
          <a:prstGeom prst="rect">
            <a:avLst/>
          </a:prstGeom>
        </p:spPr>
        <p:style>
          <a:lnRef idx="0">
            <a:schemeClr val="accent1"/>
          </a:lnRef>
          <a:fillRef idx="1003">
            <a:schemeClr val="dk2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endParaRPr lang="ka-GE" sz="2400" b="1" dirty="0" smtClean="0">
              <a:solidFill>
                <a:srgbClr val="FFC000"/>
              </a:solidFill>
              <a:ea typeface="Times New Roman" panose="02020603050405020304" pitchFamily="18" charset="0"/>
              <a:cs typeface="Sylfaen" panose="010A0502050306030303" pitchFamily="18" charset="0"/>
            </a:endParaRPr>
          </a:p>
          <a:p>
            <a:pPr algn="ctr">
              <a:spcAft>
                <a:spcPts val="0"/>
              </a:spcAft>
            </a:pPr>
            <a:r>
              <a:rPr lang="ka-GE" sz="2400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ea typeface="Times New Roman" panose="02020603050405020304" pitchFamily="18" charset="0"/>
                <a:cs typeface="Sylfaen" panose="010A0502050306030303" pitchFamily="18" charset="0"/>
              </a:rPr>
              <a:t>პროგრამაზე  პროფესიული  სტუდენტისათვის  სწავლა  უფასოა </a:t>
            </a:r>
          </a:p>
          <a:p>
            <a:pPr algn="ctr">
              <a:spcAft>
                <a:spcPts val="0"/>
              </a:spcAft>
            </a:pPr>
            <a:r>
              <a:rPr lang="ka-GE" sz="2400" b="1" dirty="0" smtClean="0">
                <a:solidFill>
                  <a:srgbClr val="FFC000"/>
                </a:solidFill>
                <a:ea typeface="Times New Roman" panose="02020603050405020304" pitchFamily="18" charset="0"/>
                <a:cs typeface="Sylfaen" panose="010A0502050306030303" pitchFamily="18" charset="0"/>
              </a:rPr>
              <a:t> </a:t>
            </a:r>
            <a:r>
              <a:rPr lang="ka-GE" sz="2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a typeface="Times New Roman" panose="02020603050405020304" pitchFamily="18" charset="0"/>
                <a:cs typeface="Sylfaen" panose="010A0502050306030303" pitchFamily="18" charset="0"/>
              </a:rPr>
              <a:t>სწავლას  სრულად  აფინანსებს  სახელმწიფო</a:t>
            </a:r>
            <a:endParaRPr lang="ka-GE" sz="2400" b="1" dirty="0" smtClean="0">
              <a:solidFill>
                <a:srgbClr val="FFC000"/>
              </a:solidFill>
              <a:ea typeface="Times New Roman" panose="02020603050405020304" pitchFamily="18" charset="0"/>
              <a:cs typeface="Sylfaen" panose="010A0502050306030303" pitchFamily="18" charset="0"/>
            </a:endParaRPr>
          </a:p>
          <a:p>
            <a:pPr algn="ctr">
              <a:spcAft>
                <a:spcPts val="0"/>
              </a:spcAft>
            </a:pPr>
            <a:endParaRPr lang="en-US" sz="2400" dirty="0">
              <a:solidFill>
                <a:srgbClr val="FFC000"/>
              </a:solidFill>
              <a:effectLst/>
              <a:latin typeface="Garamond" panose="02020404030301010803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8184777" y="6355976"/>
            <a:ext cx="3523128" cy="215153"/>
          </a:xfrm>
          <a:prstGeom prst="rect">
            <a:avLst/>
          </a:prstGeom>
          <a:solidFill>
            <a:schemeClr val="tx2">
              <a:lumMod val="90000"/>
            </a:schemeClr>
          </a:solidFill>
          <a:ln>
            <a:solidFill>
              <a:srgbClr val="C00000"/>
            </a:solidFill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a-GE" sz="1100" dirty="0" smtClean="0">
                <a:solidFill>
                  <a:srgbClr val="C00000"/>
                </a:solidFill>
              </a:rPr>
              <a:t>აკაკი წერეთლის სახელმწიფო უნივერსიტეტი</a:t>
            </a:r>
            <a:endParaRPr lang="en-US" sz="11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5447616"/>
      </p:ext>
    </p:extLst>
  </p:cSld>
  <p:clrMapOvr>
    <a:masterClrMapping/>
  </p:clrMapOvr>
  <p:transition advTm="5000">
    <p:wedge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ncourse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Concours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292</TotalTime>
  <Words>487</Words>
  <Application>Microsoft Office PowerPoint</Application>
  <PresentationFormat>Custom</PresentationFormat>
  <Paragraphs>136</Paragraphs>
  <Slides>10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Concourse</vt:lpstr>
      <vt:lpstr>                მოდულური პროფესიული პროგრამა                      ელექტროობა</vt:lpstr>
      <vt:lpstr>PowerPoint Presentation</vt:lpstr>
      <vt:lpstr>მისანიჭებელი კვალიფიკაცია მესამე საფეხურის  პროფესიული კვალიფიკაცია ელექტროობაში</vt:lpstr>
      <vt:lpstr>პროგრამის  სტრუქტურა  და  მოდულები </vt:lpstr>
      <vt:lpstr>  </vt:lpstr>
      <vt:lpstr>პროფესიული პროგრამის პრაქტიკული კურსები  </vt:lpstr>
      <vt:lpstr>     კურსდამთავრებულს შეეძლება:</vt:lpstr>
      <vt:lpstr>დასაქმების პესპექტივები</vt:lpstr>
      <vt:lpstr>PowerPoint Presentation</vt:lpstr>
      <vt:lpstr>თეორიული მასალის სანახავად გადადით ლინკზე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ელექტროობა</dc:title>
  <dc:creator>Windows User</dc:creator>
  <cp:lastModifiedBy>user</cp:lastModifiedBy>
  <cp:revision>56</cp:revision>
  <dcterms:created xsi:type="dcterms:W3CDTF">2020-05-07T18:21:59Z</dcterms:created>
  <dcterms:modified xsi:type="dcterms:W3CDTF">2020-06-02T04:38:27Z</dcterms:modified>
</cp:coreProperties>
</file>