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4" r:id="rId5"/>
    <p:sldId id="267" r:id="rId6"/>
    <p:sldId id="268" r:id="rId7"/>
    <p:sldId id="261" r:id="rId8"/>
    <p:sldId id="269" r:id="rId9"/>
    <p:sldId id="262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4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2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8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9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2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1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6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3A7E-6B7B-41F6-975D-FA36A159D2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7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C3A7E-6B7B-41F6-975D-FA36A159D2D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3A19D-6932-480A-9CA1-77EED41F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8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vet.emis.g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მსუბუქი ავტომობილების ძრავის შეკეთება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smtClean="0"/>
              <a:t>აკაკი წერეთლის სახელმწიფო უნივერსიტეტი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7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983"/>
            <a:ext cx="12095018" cy="67610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b="1" dirty="0" smtClean="0"/>
              <a:t>მოდულის დასახელება</a:t>
            </a:r>
            <a:endParaRPr lang="ka-GE" b="1" dirty="0"/>
          </a:p>
          <a:p>
            <a:r>
              <a:rPr lang="ka-GE" dirty="0" smtClean="0"/>
              <a:t>მეწარმეობა</a:t>
            </a:r>
            <a:endParaRPr lang="ka-GE" dirty="0"/>
          </a:p>
          <a:p>
            <a:r>
              <a:rPr lang="ka-GE" dirty="0"/>
              <a:t>ინფორმაციული წიგნიერება </a:t>
            </a:r>
          </a:p>
          <a:p>
            <a:r>
              <a:rPr lang="ka-GE" dirty="0"/>
              <a:t>რაოდენობრივი </a:t>
            </a:r>
            <a:r>
              <a:rPr lang="ka-GE" dirty="0" smtClean="0"/>
              <a:t>წიგნიერება</a:t>
            </a:r>
            <a:endParaRPr lang="ka-GE" dirty="0"/>
          </a:p>
          <a:p>
            <a:r>
              <a:rPr lang="ka-GE" dirty="0"/>
              <a:t>ინტერპერსონალური კომუნიკაცია	</a:t>
            </a:r>
          </a:p>
          <a:p>
            <a:r>
              <a:rPr lang="ka-GE" dirty="0"/>
              <a:t>სამოქალაქო </a:t>
            </a:r>
            <a:r>
              <a:rPr lang="ka-GE" dirty="0" smtClean="0"/>
              <a:t>განათლება</a:t>
            </a:r>
            <a:endParaRPr lang="ka-GE" dirty="0"/>
          </a:p>
          <a:p>
            <a:r>
              <a:rPr lang="ka-GE" dirty="0"/>
              <a:t>უცხოური </a:t>
            </a:r>
            <a:r>
              <a:rPr lang="ka-GE" dirty="0" smtClean="0"/>
              <a:t>ენა                                                                 </a:t>
            </a:r>
            <a:endParaRPr lang="ka-GE" dirty="0"/>
          </a:p>
          <a:p>
            <a:r>
              <a:rPr lang="ka-GE" dirty="0"/>
              <a:t>მოდულის დასახელება	კრედიტი</a:t>
            </a:r>
          </a:p>
          <a:p>
            <a:r>
              <a:rPr lang="ka-GE" dirty="0"/>
              <a:t>ავტოსატრანსპორტო საშუალებების კლასიფიკაცია	</a:t>
            </a:r>
          </a:p>
          <a:p>
            <a:r>
              <a:rPr lang="ka-GE" dirty="0"/>
              <a:t>შრომის უსაფრთხოება და გარემოს დაცვა	</a:t>
            </a:r>
          </a:p>
          <a:p>
            <a:r>
              <a:rPr lang="ka-GE" dirty="0"/>
              <a:t>ზოგადი ელექტროტექნიკის საფუძვლები	</a:t>
            </a:r>
          </a:p>
          <a:p>
            <a:r>
              <a:rPr lang="ka-GE" dirty="0"/>
              <a:t>დამკვეთთან ურთიერთობა	</a:t>
            </a:r>
          </a:p>
          <a:p>
            <a:r>
              <a:rPr lang="ka-GE" dirty="0"/>
              <a:t>საზეინკლო საქმის საფუძვლები	</a:t>
            </a:r>
          </a:p>
          <a:p>
            <a:r>
              <a:rPr lang="ka-GE" dirty="0"/>
              <a:t>გაცნობითი პრაქტიკა - ავტოსატრანსპორტო  საშუალებებისა და სპეცდანიშნულების   ავტოტრანსპორტის  სერვისები	</a:t>
            </a:r>
          </a:p>
        </p:txBody>
      </p:sp>
    </p:spTree>
    <p:extLst>
      <p:ext uri="{BB962C8B-B14F-4D97-AF65-F5344CB8AC3E}">
        <p14:creationId xmlns:p14="http://schemas.microsoft.com/office/powerpoint/2010/main" val="120909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927" y="460486"/>
            <a:ext cx="1180407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600" dirty="0" smtClean="0"/>
              <a:t>ტრანსმისიის კლასიფიკაცია</a:t>
            </a:r>
            <a:endParaRPr lang="ka-G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600" dirty="0" smtClean="0"/>
              <a:t>დაკიდების </a:t>
            </a:r>
            <a:r>
              <a:rPr lang="ka-GE" sz="3600" dirty="0"/>
              <a:t>სისტემის საჭით მართვის და სამუხრუჭე სისტემის კლასიფიკაცია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600" dirty="0" smtClean="0"/>
              <a:t>ტექნიკური </a:t>
            </a:r>
            <a:r>
              <a:rPr lang="ka-GE" sz="3600" dirty="0"/>
              <a:t>უცხო  ენა და სიმბოლოები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600" dirty="0" smtClean="0"/>
              <a:t>შიდაწვის </a:t>
            </a:r>
            <a:r>
              <a:rPr lang="ka-GE" sz="3600" dirty="0"/>
              <a:t>ძრავების </a:t>
            </a:r>
            <a:r>
              <a:rPr lang="ka-GE" sz="3600" dirty="0" smtClean="0"/>
              <a:t>კლასიფიკაცია</a:t>
            </a:r>
            <a:endParaRPr lang="ka-G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600" dirty="0" smtClean="0"/>
              <a:t>ძრავის </a:t>
            </a:r>
            <a:r>
              <a:rPr lang="ka-GE" sz="3600" dirty="0"/>
              <a:t>ზოგადი დიაგნოსტირება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600" dirty="0" smtClean="0"/>
              <a:t>ძრავის </a:t>
            </a:r>
            <a:r>
              <a:rPr lang="ka-GE" sz="3600" dirty="0"/>
              <a:t>მოხსნა-დაყენება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600" dirty="0" smtClean="0"/>
              <a:t>ძრავის </a:t>
            </a:r>
            <a:r>
              <a:rPr lang="ka-GE" sz="3600" dirty="0"/>
              <a:t>საწვავით კვების სისტემის სერვისი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600" dirty="0" smtClean="0"/>
              <a:t>ძრავის </a:t>
            </a:r>
            <a:r>
              <a:rPr lang="ka-GE" sz="3600" dirty="0"/>
              <a:t>მექანიზმების სერვისი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600" dirty="0" smtClean="0"/>
              <a:t>ძრავის </a:t>
            </a:r>
            <a:r>
              <a:rPr lang="ka-GE" sz="3600" dirty="0"/>
              <a:t>შეზეთვა-გაგრილების </a:t>
            </a:r>
            <a:r>
              <a:rPr lang="ka-GE" sz="3600" dirty="0" smtClean="0"/>
              <a:t>სერვისი</a:t>
            </a:r>
            <a:endParaRPr lang="ka-G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55557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" y="365125"/>
            <a:ext cx="10758055" cy="1325563"/>
          </a:xfrm>
        </p:spPr>
        <p:txBody>
          <a:bodyPr/>
          <a:lstStyle/>
          <a:p>
            <a:r>
              <a:rPr lang="ka-GE" dirty="0" smtClean="0"/>
              <a:t>მსუბუქი ავტომობილის ძრავის შეკეთება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544" y="1825624"/>
            <a:ext cx="6400801" cy="5032375"/>
          </a:xfrm>
        </p:spPr>
        <p:txBody>
          <a:bodyPr>
            <a:normAutofit fontScale="92500" lnSpcReduction="20000"/>
          </a:bodyPr>
          <a:lstStyle/>
          <a:p>
            <a:pPr marL="270510">
              <a:spcAft>
                <a:spcPts val="0"/>
              </a:spcAft>
            </a:pPr>
            <a:r>
              <a:rPr lang="ka-GE" sz="3200" b="1" dirty="0">
                <a:ea typeface="Times New Roman" panose="02020603050405020304" pitchFamily="18" charset="0"/>
                <a:cs typeface="Sylfaen" panose="010A0502050306030303" pitchFamily="18" charset="0"/>
              </a:rPr>
              <a:t>დაშვების წინაპირობა:   </a:t>
            </a:r>
            <a:r>
              <a:rPr lang="ka-GE" sz="3200" b="1" dirty="0">
                <a:solidFill>
                  <a:srgbClr val="FF0000"/>
                </a:solidFill>
                <a:ea typeface="Sylfaen" panose="010A0502050306030303" pitchFamily="18" charset="0"/>
                <a:cs typeface="Sylfaen" panose="010A0502050306030303" pitchFamily="18" charset="0"/>
              </a:rPr>
              <a:t>საბაზო  განათლება. </a:t>
            </a:r>
            <a:endParaRPr lang="en-US" sz="3200" b="1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  <a:tabLst>
                <a:tab pos="1710690" algn="l"/>
              </a:tabLst>
            </a:pPr>
            <a:endParaRPr lang="ka-GE" b="1" dirty="0">
              <a:solidFill>
                <a:srgbClr val="00B05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>
              <a:spcAft>
                <a:spcPts val="0"/>
              </a:spcAft>
              <a:tabLst>
                <a:tab pos="1710690" algn="l"/>
              </a:tabLst>
            </a:pP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რეგისტრაცია 2020 წლის</a:t>
            </a: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20 მაის</a:t>
            </a: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იდან</a:t>
            </a: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10 აგვისტოს </a:t>
            </a: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ჩათვლით: აკაკი წერეთლის სახელმწიფო უნივერსიტეტის I კორპუსი, ოთახი №1107; რესურსცენტრებში ან ელექტრონული</a:t>
            </a: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ონლაინ</a:t>
            </a: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www.vet.emis.ge</a:t>
            </a: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ვებგვერდის</a:t>
            </a: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მეშვეობით</a:t>
            </a:r>
            <a:r>
              <a:rPr lang="ka-GE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a-GE" b="1" dirty="0">
                <a:solidFill>
                  <a:srgbClr val="FF0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რეგისტრაციის დროს საჭიროა პირადობის მოწმობა.</a:t>
            </a:r>
            <a:endParaRPr lang="en-US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a-GE" sz="3200" b="1" dirty="0">
                <a:solidFill>
                  <a:srgbClr val="00206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ტესტირების წარმატებით გავლის შემდეგ სწავლება უფასოა.</a:t>
            </a:r>
            <a:endParaRPr lang="en-US" sz="3200" dirty="0">
              <a:solidFill>
                <a:srgbClr val="00206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63" y="1737221"/>
            <a:ext cx="4932091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7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	</a:t>
            </a:r>
            <a:r>
              <a:rPr lang="ka-GE" b="1" dirty="0" smtClean="0"/>
              <a:t>კურსდამთავრებული </a:t>
            </a:r>
            <a:r>
              <a:rPr lang="ka-GE" b="1" dirty="0"/>
              <a:t>შეძლებს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ამოიღოს და ჩადგას ძრავი</a:t>
            </a:r>
          </a:p>
          <a:p>
            <a:r>
              <a:rPr lang="ka-GE" dirty="0" smtClean="0"/>
              <a:t>მოახდინოს ძრავის ზოგადი დიაგნოსტირება</a:t>
            </a:r>
          </a:p>
          <a:p>
            <a:r>
              <a:rPr lang="ka-GE" dirty="0" smtClean="0"/>
              <a:t>განახორციელოს ძრავის საწვავით კვების სისტემის სერვისი</a:t>
            </a:r>
          </a:p>
          <a:p>
            <a:r>
              <a:rPr lang="ka-GE" dirty="0" smtClean="0"/>
              <a:t>განახორციელოს ძრავის მექნიზმების და გაგრილება-შეზეთვის სისტემების სერვისი</a:t>
            </a:r>
          </a:p>
          <a:p>
            <a:r>
              <a:rPr lang="ka-GE" dirty="0" smtClean="0"/>
              <a:t>წაიკითხოს და გააანალიზოს ბლოკ-სქემები და პრინციპული სქემები</a:t>
            </a:r>
          </a:p>
          <a:p>
            <a:r>
              <a:rPr lang="ka-GE" dirty="0" smtClean="0"/>
              <a:t>ჩაატაროს ზოგადი ელექტროტექნიკური და ელექტრონული გაზომვები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8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მსუბუქი ავტომობილის ძრავის შეკეთება</a:t>
            </a:r>
            <a:endParaRPr lang="en-US" dirty="0"/>
          </a:p>
        </p:txBody>
      </p:sp>
      <p:pic>
        <p:nvPicPr>
          <p:cNvPr id="1026" name="Picture 2" descr="რესურსები, აქტივობები: დიზელის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1" y="169068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452" y="1953492"/>
            <a:ext cx="6166075" cy="39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/>
              <a:t>სწავლება ჩატარდება განახლებულ კომპიუტერებით აღჭურვილ აუდიტორიებში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665" t="20738" r="43759" b="31255"/>
          <a:stretch/>
        </p:blipFill>
        <p:spPr bwMode="auto">
          <a:xfrm>
            <a:off x="127596" y="2346673"/>
            <a:ext cx="6199881" cy="3641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8814" t="21652" r="40705" b="30762"/>
          <a:stretch/>
        </p:blipFill>
        <p:spPr bwMode="auto">
          <a:xfrm>
            <a:off x="6327477" y="2346673"/>
            <a:ext cx="5753686" cy="3641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172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3784"/>
          </a:xfrm>
        </p:spPr>
        <p:txBody>
          <a:bodyPr>
            <a:normAutofit fontScale="90000"/>
          </a:bodyPr>
          <a:lstStyle/>
          <a:p>
            <a:r>
              <a:rPr lang="ka-GE" b="1" dirty="0">
                <a:ea typeface="Calibri" panose="020F0502020204030204" pitchFamily="34" charset="0"/>
                <a:cs typeface="Times New Roman" panose="02020603050405020304" pitchFamily="18" charset="0"/>
              </a:rPr>
              <a:t>პრაქტიკულ უნარ-ჩვევებს დახვეწენ თანამედროვე ტექნიკით აღჭურვილ ლაბორატორიებში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0127" t="24095" r="41354" b="31126"/>
          <a:stretch/>
        </p:blipFill>
        <p:spPr bwMode="auto">
          <a:xfrm>
            <a:off x="290945" y="2429548"/>
            <a:ext cx="6054437" cy="3666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8173" t="21651" r="47907" b="31159"/>
          <a:stretch/>
        </p:blipFill>
        <p:spPr bwMode="auto">
          <a:xfrm>
            <a:off x="6580908" y="2429548"/>
            <a:ext cx="5472331" cy="355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936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1909" cy="2073275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ka-GE" sz="2800" b="1" dirty="0" smtClean="0">
                <a:solidFill>
                  <a:prstClr val="black"/>
                </a:solidFill>
                <a:ea typeface="+mn-ea"/>
                <a:cs typeface="+mn-cs"/>
              </a:rPr>
              <a:t>კურსდამთავრებულს </a:t>
            </a:r>
            <a:r>
              <a:rPr lang="ka-GE" sz="2800" b="1" dirty="0">
                <a:solidFill>
                  <a:prstClr val="black"/>
                </a:solidFill>
                <a:ea typeface="+mn-ea"/>
                <a:cs typeface="+mn-cs"/>
              </a:rPr>
              <a:t>შეუძლია დასაქმდეს საავტომობილო ტრანსპორტის ძრავის მექანიკოსად, ავტოსერვისის მექნიკოსად, ელექტრიკოსად, </a:t>
            </a:r>
            <a:r>
              <a:rPr lang="ka-GE" sz="2800" b="1" dirty="0" smtClean="0">
                <a:solidFill>
                  <a:prstClr val="black"/>
                </a:solidFill>
                <a:ea typeface="+mn-ea"/>
                <a:cs typeface="+mn-cs"/>
              </a:rPr>
              <a:t>დიაგნოსტიკოსად</a:t>
            </a:r>
            <a:r>
              <a:rPr lang="ka-GE" sz="2800" b="1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ka-GE" sz="2800" b="1" dirty="0" smtClean="0">
                <a:solidFill>
                  <a:prstClr val="black"/>
                </a:solidFill>
                <a:ea typeface="+mn-ea"/>
                <a:cs typeface="+mn-cs"/>
              </a:rPr>
              <a:t>გახსნას საკუთარი ავტოსარემონტო საწარმო ძრავების შეკეთების მიზნით </a:t>
            </a:r>
            <a:r>
              <a:rPr lang="ka-GE" sz="2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ka-GE" sz="2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ka-GE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ka-GE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94"/>
          <a:stretch/>
        </p:blipFill>
        <p:spPr>
          <a:xfrm>
            <a:off x="6456218" y="2628460"/>
            <a:ext cx="5153890" cy="3743755"/>
          </a:xfrm>
          <a:prstGeom prst="rect">
            <a:avLst/>
          </a:prstGeom>
        </p:spPr>
      </p:pic>
      <p:pic>
        <p:nvPicPr>
          <p:cNvPr id="5" name="Picture 2" descr="Commersant.ge | ტექდათვალიერებისთვის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2628460"/>
            <a:ext cx="5905994" cy="37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9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1164"/>
            <a:ext cx="10515600" cy="1039524"/>
          </a:xfrm>
        </p:spPr>
        <p:txBody>
          <a:bodyPr>
            <a:normAutofit fontScale="90000"/>
          </a:bodyPr>
          <a:lstStyle/>
          <a:p>
            <a:r>
              <a:rPr lang="ka-GE" b="1" dirty="0">
                <a:ea typeface="Calibri" panose="020F0502020204030204" pitchFamily="34" charset="0"/>
                <a:cs typeface="Times New Roman" panose="02020603050405020304" pitchFamily="18" charset="0"/>
              </a:rPr>
              <a:t>სასწავლო ლაბორატორია აღჭურვილია ორი ხარიხა ამწით, ერთი მაკრატელა ამწით და ორი სარემონტო ორმოთი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7032" t="21652" r="41825" b="31081"/>
          <a:stretch/>
        </p:blipFill>
        <p:spPr bwMode="auto">
          <a:xfrm>
            <a:off x="426830" y="2220685"/>
            <a:ext cx="5353177" cy="3751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8654" t="21051" r="40865" b="31090"/>
          <a:stretch/>
        </p:blipFill>
        <p:spPr bwMode="auto">
          <a:xfrm>
            <a:off x="6048104" y="2220685"/>
            <a:ext cx="6048102" cy="3905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346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1" y="900545"/>
            <a:ext cx="11554691" cy="5846619"/>
          </a:xfrm>
        </p:spPr>
        <p:txBody>
          <a:bodyPr>
            <a:normAutofit/>
          </a:bodyPr>
          <a:lstStyle/>
          <a:p>
            <a:pPr lvl="0"/>
            <a:r>
              <a:rPr lang="ka-GE" dirty="0"/>
              <a:t>პროგრამის მოცულობა ქართულენოვანი სტუდენტებისათვის - 57 კრედიტი</a:t>
            </a:r>
            <a:endParaRPr lang="en-US" dirty="0"/>
          </a:p>
          <a:p>
            <a:pPr lvl="0"/>
            <a:r>
              <a:rPr lang="ka-GE" dirty="0"/>
              <a:t>პროგრამის ხანგრძლივობა ქართულენოვანი სტუდენტებისათვის - 10 სასწავლო თვე</a:t>
            </a:r>
            <a:endParaRPr lang="en-US" dirty="0"/>
          </a:p>
          <a:p>
            <a:pPr lvl="0"/>
            <a:r>
              <a:rPr lang="ka-GE" dirty="0"/>
              <a:t>პროგრამის მოცულობა არაქართულენოვანი სტუდენტებისათვის - 72 კრედიტი</a:t>
            </a:r>
            <a:endParaRPr lang="en-US" dirty="0"/>
          </a:p>
          <a:p>
            <a:pPr lvl="0"/>
            <a:r>
              <a:rPr lang="ka-GE" dirty="0"/>
              <a:t>პროგრამის ხანგრძლივობა არაქართულენოვანი სტუდენტებისათვის - 13 სასწავლო თვე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1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181</Words>
  <Application>Microsoft Office PowerPoint</Application>
  <PresentationFormat>Custom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მსუბუქი ავტომობილების ძრავის შეკეთება</vt:lpstr>
      <vt:lpstr>მსუბუქი ავტომობილის ძრავის შეკეთება</vt:lpstr>
      <vt:lpstr> კურსდამთავრებული შეძლებს</vt:lpstr>
      <vt:lpstr>მსუბუქი ავტომობილის ძრავის შეკეთება</vt:lpstr>
      <vt:lpstr>სწავლება ჩატარდება განახლებულ კომპიუტერებით აღჭურვილ აუდიტორიებში</vt:lpstr>
      <vt:lpstr>პრაქტიკულ უნარ-ჩვევებს დახვეწენ თანამედროვე ტექნიკით აღჭურვილ ლაბორატორიებში </vt:lpstr>
      <vt:lpstr>კურსდამთავრებულს შეუძლია დასაქმდეს საავტომობილო ტრანსპორტის ძრავის მექანიკოსად, ავტოსერვისის მექნიკოსად, ელექტრიკოსად, დიაგნოსტიკოსად, გახსნას საკუთარი ავტოსარემონტო საწარმო ძრავების შეკეთების მიზნით   </vt:lpstr>
      <vt:lpstr>სასწავლო ლაბორატორია აღჭურვილია ორი ხარიხა ამწით, ერთი მაკრატელა ამწით და ორი სარემონტო ორმოთი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მსუბუქი ავტომობილების ძრავის შეკეთება</dc:title>
  <dc:creator>Windows User</dc:creator>
  <cp:lastModifiedBy>user</cp:lastModifiedBy>
  <cp:revision>13</cp:revision>
  <dcterms:created xsi:type="dcterms:W3CDTF">2020-05-07T18:56:26Z</dcterms:created>
  <dcterms:modified xsi:type="dcterms:W3CDTF">2020-06-02T04:39:24Z</dcterms:modified>
</cp:coreProperties>
</file>