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5" r:id="rId4"/>
    <p:sldId id="262" r:id="rId5"/>
    <p:sldId id="259" r:id="rId6"/>
    <p:sldId id="264" r:id="rId7"/>
    <p:sldId id="260" r:id="rId8"/>
    <p:sldId id="263" r:id="rId9"/>
    <p:sldId id="261" r:id="rId10"/>
    <p:sldId id="266" r:id="rId11"/>
    <p:sldId id="267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10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6B43A-C7A4-44D3-879E-6DC5E176F607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1CB73-7D6E-4695-BEA9-AAADF1FF7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1CB73-7D6E-4695-BEA9-AAADF1FF756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1CB73-7D6E-4695-BEA9-AAADF1FF756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B3C1-BBC1-40C2-BBC5-5345F2D46E17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C48E56-956F-4B04-BE0A-702436B348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B3C1-BBC1-40C2-BBC5-5345F2D46E17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8E56-956F-4B04-BE0A-702436B34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B3C1-BBC1-40C2-BBC5-5345F2D46E17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8E56-956F-4B04-BE0A-702436B34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55B3C1-BBC1-40C2-BBC5-5345F2D46E17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5C48E56-956F-4B04-BE0A-702436B348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B3C1-BBC1-40C2-BBC5-5345F2D46E17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8E56-956F-4B04-BE0A-702436B348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4916995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B3C1-BBC1-40C2-BBC5-5345F2D46E17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8E56-956F-4B04-BE0A-702436B348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8E56-956F-4B04-BE0A-702436B348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B3C1-BBC1-40C2-BBC5-5345F2D46E17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B3C1-BBC1-40C2-BBC5-5345F2D46E17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8E56-956F-4B04-BE0A-702436B348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B3C1-BBC1-40C2-BBC5-5345F2D46E17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8E56-956F-4B04-BE0A-702436B34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55B3C1-BBC1-40C2-BBC5-5345F2D46E17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C48E56-956F-4B04-BE0A-702436B348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B3C1-BBC1-40C2-BBC5-5345F2D46E17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C48E56-956F-4B04-BE0A-702436B348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955B3C1-BBC1-40C2-BBC5-5345F2D46E17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5C48E56-956F-4B04-BE0A-702436B348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t.emis.g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vet.ge/wp-content/uploads/2016/03/%E1%83%A1%E1%83%90%E1%83%91%E1%83%90%E1%83%9F%E1%83%9D-%E1%83%96%E1%83%94%E1%83%93%E1%83%90%E1%83%9B%E1%83%AE%E1%83%94%E1%83%93%E1%83%95%E1%83%94%E1%83%9A%E1%83%9D%E1%83%91%E1%83%90-%E1%83%92%E1%83%96%E1%83%90%E1%83%9B%E1%83%99%E1%83%95%E1%83%9A%E1%83%94%E1%83%95%E1%83%98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565" y="285097"/>
            <a:ext cx="9144000" cy="611374"/>
          </a:xfrm>
        </p:spPr>
        <p:txBody>
          <a:bodyPr/>
          <a:lstStyle/>
          <a:p>
            <a:r>
              <a:rPr lang="ka-GE" b="1" dirty="0" smtClean="0">
                <a:solidFill>
                  <a:srgbClr val="0070C0"/>
                </a:solidFill>
              </a:rPr>
              <a:t>აკაკი წერეთლის სახელმწიფო უნივერსიტეტი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070" y="1936378"/>
            <a:ext cx="9144000" cy="2877671"/>
          </a:xfrm>
        </p:spPr>
        <p:txBody>
          <a:bodyPr>
            <a:normAutofit/>
          </a:bodyPr>
          <a:lstStyle/>
          <a:p>
            <a:r>
              <a:rPr lang="ka-GE" sz="3100" dirty="0" smtClean="0">
                <a:solidFill>
                  <a:srgbClr val="C00000"/>
                </a:solidFill>
              </a:rPr>
              <a:t>მოდულური</a:t>
            </a:r>
            <a:r>
              <a:rPr sz="3100" smtClean="0">
                <a:solidFill>
                  <a:srgbClr val="C00000"/>
                </a:solidFill>
              </a:rPr>
              <a:t> </a:t>
            </a:r>
            <a:r>
              <a:rPr lang="ka-GE" sz="3100" dirty="0" smtClean="0">
                <a:solidFill>
                  <a:srgbClr val="C00000"/>
                </a:solidFill>
              </a:rPr>
              <a:t> </a:t>
            </a:r>
            <a:r>
              <a:rPr lang="ka-GE" sz="3100" dirty="0" smtClean="0">
                <a:solidFill>
                  <a:srgbClr val="C00000"/>
                </a:solidFill>
              </a:rPr>
              <a:t>პროფესიული </a:t>
            </a:r>
            <a:r>
              <a:rPr sz="3100" smtClean="0">
                <a:solidFill>
                  <a:srgbClr val="C00000"/>
                </a:solidFill>
              </a:rPr>
              <a:t> </a:t>
            </a:r>
            <a:r>
              <a:rPr lang="ka-GE" sz="3100" dirty="0" smtClean="0">
                <a:solidFill>
                  <a:srgbClr val="C00000"/>
                </a:solidFill>
              </a:rPr>
              <a:t>საგანმანათლებლო </a:t>
            </a:r>
            <a:r>
              <a:rPr lang="ka-GE" sz="3100" dirty="0" smtClean="0">
                <a:solidFill>
                  <a:srgbClr val="C00000"/>
                </a:solidFill>
              </a:rPr>
              <a:t>პროგრამა</a:t>
            </a:r>
            <a:r>
              <a:rPr lang="ka-GE" sz="3100" dirty="0" smtClean="0"/>
              <a:t/>
            </a:r>
            <a:br>
              <a:rPr lang="ka-GE" sz="3100" dirty="0" smtClean="0"/>
            </a:br>
            <a:r>
              <a:rPr lang="ka-GE" dirty="0" smtClean="0"/>
              <a:t/>
            </a:r>
            <a:br>
              <a:rPr lang="ka-GE" dirty="0" smtClean="0"/>
            </a:br>
            <a:r>
              <a:rPr lang="ka-GE" b="1" dirty="0" smtClean="0">
                <a:solidFill>
                  <a:srgbClr val="C00000"/>
                </a:solidFill>
              </a:rPr>
              <a:t>საბაჟო საქმე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atsu-460x2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1462" y="753035"/>
            <a:ext cx="3201668" cy="1559860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882617884"/>
      </p:ext>
    </p:extLst>
  </p:cSld>
  <p:clrMapOvr>
    <a:masterClrMapping/>
  </p:clrMapOvr>
  <p:transition advTm="4000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810871" y="3164541"/>
            <a:ext cx="8570258" cy="268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483223" y="4123766"/>
            <a:ext cx="7386918" cy="17570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საბაჟო საქმე</a:t>
            </a:r>
          </a:p>
          <a:p>
            <a:pPr algn="ctr"/>
            <a:endParaRPr lang="ka-GE" dirty="0" smtClean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ka-GE" dirty="0" smtClean="0">
                <a:solidFill>
                  <a:schemeClr val="bg1"/>
                </a:solidFill>
              </a:rPr>
              <a:t> პრესტიჟული სამუშაო</a:t>
            </a:r>
          </a:p>
          <a:p>
            <a:pPr algn="ctr">
              <a:buFont typeface="Wingdings" pitchFamily="2" charset="2"/>
              <a:buChar char="Ø"/>
            </a:pPr>
            <a:r>
              <a:rPr lang="ka-GE" dirty="0" smtClean="0">
                <a:solidFill>
                  <a:schemeClr val="bg1"/>
                </a:solidFill>
              </a:rPr>
              <a:t> ქვეყნის ინტერესების მსახურება</a:t>
            </a:r>
          </a:p>
          <a:p>
            <a:pPr algn="ctr">
              <a:buFont typeface="Wingdings" pitchFamily="2" charset="2"/>
              <a:buChar char="Ø"/>
            </a:pPr>
            <a:r>
              <a:rPr lang="ka-GE" dirty="0" smtClean="0">
                <a:solidFill>
                  <a:schemeClr val="bg1"/>
                </a:solidFill>
              </a:rPr>
              <a:t> წარმატებული კარიერის საფუძველი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5812" y="394447"/>
            <a:ext cx="11125200" cy="248322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აკაკი  წერეთლის  სახელმწიფო  უნივერსიტეტი</a:t>
            </a:r>
          </a:p>
          <a:p>
            <a:pPr algn="ctr"/>
            <a:endParaRPr lang="ka-GE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ka-G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პროგრამის  განხორციელების  სრულყოფილი  მატერიალურ -ტექნიკური  ბაზა</a:t>
            </a:r>
          </a:p>
          <a:p>
            <a:pPr>
              <a:buFont typeface="Wingdings" pitchFamily="2" charset="2"/>
              <a:buChar char="Ø"/>
            </a:pPr>
            <a:r>
              <a:rPr lang="ka-G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მაღალკვალიფიციური  და  პრაქტიკული  პროფესიული  საქმიანობის გამოცდილების   პერსონალი</a:t>
            </a:r>
          </a:p>
          <a:p>
            <a:pPr>
              <a:buFont typeface="Wingdings" pitchFamily="2" charset="2"/>
              <a:buChar char="Ø"/>
            </a:pPr>
            <a:r>
              <a:rPr lang="ka-G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ცოდნისა  და  პროფესიული  უნარ-ჩვევების  მიღების  რეალური  შესაძლებლობა</a:t>
            </a:r>
          </a:p>
          <a:p>
            <a:endParaRPr lang="ka-GE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ka-G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წარმატებული დასაწყისი  წარმატებული  ცხოვრების და მოღვაწეობის   საფუძველია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8075936"/>
      </p:ext>
    </p:extLst>
  </p:cSld>
  <p:clrMapOvr>
    <a:masterClrMapping/>
  </p:clrMapOvr>
  <p:transition advTm="12000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819836" y="2886636"/>
            <a:ext cx="8570258" cy="268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04801" y="3259511"/>
            <a:ext cx="11663082" cy="236988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ts val="1200"/>
              </a:lnSpc>
              <a:spcAft>
                <a:spcPts val="0"/>
              </a:spcAft>
              <a:tabLst>
                <a:tab pos="1710690" algn="l"/>
              </a:tabLst>
            </a:pPr>
            <a:endParaRPr lang="ka-GE" sz="2000" b="1" dirty="0" smtClean="0">
              <a:solidFill>
                <a:srgbClr val="00B050"/>
              </a:solidFill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pPr algn="ctr">
              <a:spcAft>
                <a:spcPts val="0"/>
              </a:spcAft>
              <a:tabLst>
                <a:tab pos="1710690" algn="l"/>
              </a:tabLst>
            </a:pPr>
            <a:r>
              <a:rPr lang="ka-GE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პროფესიულ პროგრამაზე სწავლის მსურველთა</a:t>
            </a:r>
          </a:p>
          <a:p>
            <a:pPr algn="ctr">
              <a:spcAft>
                <a:spcPts val="0"/>
              </a:spcAft>
              <a:tabLst>
                <a:tab pos="1710690" algn="l"/>
              </a:tabLst>
            </a:pPr>
            <a:endParaRPr lang="ka-GE" sz="2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pPr algn="ctr">
              <a:spcAft>
                <a:spcPts val="0"/>
              </a:spcAft>
              <a:tabLst>
                <a:tab pos="1710690" algn="l"/>
              </a:tabLst>
            </a:pPr>
            <a:r>
              <a:rPr lang="ka-GE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რეგისტრაცია  მიმდინარეობს   2020  </a:t>
            </a:r>
            <a:r>
              <a:rPr lang="ka-GE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წლის</a:t>
            </a:r>
            <a:r>
              <a:rPr lang="ka-GE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20 მაის</a:t>
            </a:r>
            <a:r>
              <a:rPr lang="ka-G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იდან </a:t>
            </a:r>
            <a:r>
              <a:rPr lang="ka-G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 10  აგვისტოს  </a:t>
            </a:r>
            <a:r>
              <a:rPr lang="ka-GE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ჩათვლით</a:t>
            </a:r>
            <a:r>
              <a:rPr lang="ka-GE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: </a:t>
            </a:r>
            <a:endParaRPr lang="ka-GE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pPr>
              <a:spcAft>
                <a:spcPts val="0"/>
              </a:spcAft>
              <a:buFont typeface="Wingdings" pitchFamily="2" charset="2"/>
              <a:buChar char="v"/>
              <a:tabLst>
                <a:tab pos="1710690" algn="l"/>
              </a:tabLst>
            </a:pPr>
            <a:r>
              <a:rPr lang="ka-GE" b="1" dirty="0" smtClean="0">
                <a:solidFill>
                  <a:srgbClr val="FFFF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აკაკი </a:t>
            </a:r>
            <a:r>
              <a:rPr lang="ka-GE" b="1" dirty="0">
                <a:solidFill>
                  <a:srgbClr val="FFFF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წერეთლის სახელმწიფო უნივერსიტეტის I კორპუსი, ოთახი №1107; </a:t>
            </a:r>
            <a:r>
              <a:rPr lang="ka-GE" b="1" dirty="0" smtClean="0">
                <a:solidFill>
                  <a:srgbClr val="FFFF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ტელ:  577 131850;  577 131846</a:t>
            </a:r>
          </a:p>
          <a:p>
            <a:pPr>
              <a:spcAft>
                <a:spcPts val="0"/>
              </a:spcAft>
              <a:buFont typeface="Wingdings" pitchFamily="2" charset="2"/>
              <a:buChar char="v"/>
              <a:tabLst>
                <a:tab pos="1710690" algn="l"/>
              </a:tabLst>
            </a:pPr>
            <a:r>
              <a:rPr lang="ka-GE" b="1" dirty="0" smtClean="0">
                <a:solidFill>
                  <a:srgbClr val="FFFF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რესურსცენტრებში </a:t>
            </a:r>
          </a:p>
          <a:p>
            <a:pPr>
              <a:spcAft>
                <a:spcPts val="0"/>
              </a:spcAft>
              <a:buFont typeface="Wingdings" pitchFamily="2" charset="2"/>
              <a:buChar char="v"/>
              <a:tabLst>
                <a:tab pos="1710690" algn="l"/>
              </a:tabLst>
            </a:pPr>
            <a:r>
              <a:rPr lang="ka-GE" b="1" dirty="0" smtClean="0">
                <a:solidFill>
                  <a:srgbClr val="FFFF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ka-GE" b="1" dirty="0">
                <a:solidFill>
                  <a:srgbClr val="FFFF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ელექტრონული</a:t>
            </a:r>
            <a:r>
              <a:rPr lang="ka-GE" b="1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ka-GE" b="1" dirty="0">
                <a:solidFill>
                  <a:srgbClr val="FFFF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ონლაინ</a:t>
            </a:r>
            <a:r>
              <a:rPr lang="ka-GE" b="1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ka-GE" b="1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www.vet.emis.ge</a:t>
            </a:r>
            <a:r>
              <a:rPr lang="ka-GE" b="1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ka-GE" b="1" dirty="0">
                <a:solidFill>
                  <a:srgbClr val="FFFF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ვებგვერდის</a:t>
            </a:r>
            <a:r>
              <a:rPr lang="ka-GE" b="1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b="1" dirty="0">
                <a:solidFill>
                  <a:srgbClr val="FFFF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მეშვეობით</a:t>
            </a:r>
            <a:r>
              <a:rPr lang="ka-GE" b="1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solidFill>
                <a:srgbClr val="FFFF00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2000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8188" y="776288"/>
            <a:ext cx="10488705" cy="1569660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ka-GE" sz="2400" b="1" dirty="0" smtClean="0">
              <a:solidFill>
                <a:srgbClr val="FFC000"/>
              </a:solidFill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pPr algn="ctr">
              <a:spcAft>
                <a:spcPts val="0"/>
              </a:spcAft>
            </a:pPr>
            <a:r>
              <a:rPr lang="ka-GE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პროგრამაზე  პროფესიული  სტუდენტისათვის  სწავლა  უფასოა </a:t>
            </a:r>
          </a:p>
          <a:p>
            <a:pPr algn="ctr">
              <a:spcAft>
                <a:spcPts val="0"/>
              </a:spcAft>
            </a:pPr>
            <a:r>
              <a:rPr lang="ka-GE" sz="2400" b="1" dirty="0" smtClean="0">
                <a:solidFill>
                  <a:srgbClr val="FFC0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ka-GE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სწავლას  სრულად  აფინანსებს  სახელმწიფო</a:t>
            </a:r>
            <a:endParaRPr lang="ka-GE" sz="2400" b="1" dirty="0" smtClean="0">
              <a:solidFill>
                <a:srgbClr val="FFC000"/>
              </a:solidFill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pPr algn="ctr">
              <a:spcAft>
                <a:spcPts val="0"/>
              </a:spcAft>
            </a:pPr>
            <a:endParaRPr lang="en-US" sz="2400" dirty="0">
              <a:solidFill>
                <a:srgbClr val="FFC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84777" y="6355976"/>
            <a:ext cx="3523128" cy="21515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dirty="0" smtClean="0">
                <a:solidFill>
                  <a:srgbClr val="C00000"/>
                </a:solidFill>
              </a:rPr>
              <a:t>აკაკი წერეთლის სახელმწიფო უნივერსიტეტი</a:t>
            </a:r>
            <a:endParaRPr lang="en-US" sz="1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8075936"/>
      </p:ext>
    </p:extLst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4" y="3397623"/>
            <a:ext cx="10972800" cy="303007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hlinkClick r:id="rId2"/>
              </a:rPr>
              <a:t>http://vet.ge/wp-content/uploads/2016/03/%E1%83%A1%E1%83%90%E1%83%91%E1%83%90%E1%83%9F%E1%83%9D-%E1%83%96%E1%83%94%E1%83%93%E1%83%90%E1%83%9B%E1%83%AE%E1%83%94%E1%83%93%E1%83%95%E1%83%94%E1%83%9A%E1%83%9D%E1%83%91%E1%83%90-%E1%83%92%E1%83%96%E1%83%90%E1%83%9B%E1%83%99%E1%83%95%E1%83%9A%E1%83%94%E1%83%95%E1%83%98.pdf</a:t>
            </a:r>
            <a:endParaRPr lang="ka-GE" sz="2000" dirty="0">
              <a:hlinkClick r:id="rId2"/>
            </a:endParaRPr>
          </a:p>
          <a:p>
            <a:pPr marL="0" indent="0">
              <a:buNone/>
            </a:pPr>
            <a:endParaRPr lang="ka-GE" dirty="0" smtClean="0">
              <a:hlinkClick r:id="rId2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318" y="2707342"/>
            <a:ext cx="10972800" cy="663388"/>
          </a:xfrm>
        </p:spPr>
        <p:txBody>
          <a:bodyPr>
            <a:normAutofit/>
          </a:bodyPr>
          <a:lstStyle/>
          <a:p>
            <a:pPr algn="ctr"/>
            <a:r>
              <a:rPr lang="ka-GE" sz="2400" dirty="0" smtClean="0"/>
              <a:t>თეორიული  მასალის  სანახავად  გადადი  ლინკზე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52400"/>
            <a:ext cx="10972800" cy="68131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ვიდეორგოლის სანახავად  გადადით  ლინკზე</a:t>
            </a:r>
            <a:endParaRPr kumimoji="0" lang="en-US" sz="24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004047"/>
            <a:ext cx="10972800" cy="14702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https://www.youtube.com/watch?v=7sFopZZyBwo&amp;feature=share&amp;fbclid=IwAR3Y-PROjjgPIS9DDFJ5LGA1d9Hl11IuH9Uxfdfk7ub2VA8Uo4P-qGTnEps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873624" y="2599765"/>
            <a:ext cx="8570258" cy="268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98075936"/>
      </p:ext>
    </p:extLst>
  </p:cSld>
  <p:clrMapOvr>
    <a:masterClrMapping/>
  </p:clrMapOvr>
  <p:transition advTm="2000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35107" y="457200"/>
            <a:ext cx="10408024" cy="17032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i="1" dirty="0" smtClean="0"/>
              <a:t>პროგრამის მიზანია  </a:t>
            </a:r>
            <a:r>
              <a:rPr lang="ka-GE" dirty="0" smtClean="0">
                <a:solidFill>
                  <a:schemeClr val="bg1"/>
                </a:solidFill>
              </a:rPr>
              <a:t>საბაჟო საქმის სპეციალისტის მომზადება, რომელიც შეძლებს განახორციელოს საბაჟო საზღვრის კვეთასთან , საქონლის საბაჟო გაფორმებასთან, საბაჟო ზედამხედველობასთან, საბაჟო კონტროლის განხორციელებასთან, ასევე საბაჟო წარმომადგენლობასთან დაკავშირებული ამოცანები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84777" y="6355976"/>
            <a:ext cx="3523128" cy="21515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dirty="0" smtClean="0">
                <a:solidFill>
                  <a:srgbClr val="C00000"/>
                </a:solidFill>
              </a:rPr>
              <a:t>აკაკი წერეთლის სახელმწიფო უნივერსიტეტი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2529" name="Group 289345"/>
          <p:cNvGrpSpPr>
            <a:grpSpLocks/>
          </p:cNvGrpSpPr>
          <p:nvPr/>
        </p:nvGrpSpPr>
        <p:grpSpPr bwMode="auto">
          <a:xfrm>
            <a:off x="1685365" y="2321859"/>
            <a:ext cx="8516470" cy="3899647"/>
            <a:chOff x="0" y="0"/>
            <a:chExt cx="6438761" cy="4006215"/>
          </a:xfrm>
        </p:grpSpPr>
        <p:sp>
          <p:nvSpPr>
            <p:cNvPr id="22030" name="Rectangle 22030"/>
            <p:cNvSpPr>
              <a:spLocks noChangeArrowheads="1"/>
            </p:cNvSpPr>
            <p:nvPr/>
          </p:nvSpPr>
          <p:spPr bwMode="auto">
            <a:xfrm>
              <a:off x="155550" y="311425"/>
              <a:ext cx="47126" cy="197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31" name="Rectangle 22031"/>
            <p:cNvSpPr>
              <a:spLocks noChangeArrowheads="1"/>
            </p:cNvSpPr>
            <p:nvPr/>
          </p:nvSpPr>
          <p:spPr bwMode="auto">
            <a:xfrm>
              <a:off x="155550" y="508021"/>
              <a:ext cx="47126" cy="197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32" name="Rectangle 22032"/>
            <p:cNvSpPr>
              <a:spLocks noChangeArrowheads="1"/>
            </p:cNvSpPr>
            <p:nvPr/>
          </p:nvSpPr>
          <p:spPr bwMode="auto">
            <a:xfrm>
              <a:off x="329286" y="704617"/>
              <a:ext cx="47126" cy="197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33" name="Rectangle 22033"/>
            <p:cNvSpPr>
              <a:spLocks noChangeArrowheads="1"/>
            </p:cNvSpPr>
            <p:nvPr/>
          </p:nvSpPr>
          <p:spPr bwMode="auto">
            <a:xfrm>
              <a:off x="2159254" y="704617"/>
              <a:ext cx="47126" cy="197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34" name="Shape 22034"/>
            <p:cNvSpPr>
              <a:spLocks/>
            </p:cNvSpPr>
            <p:nvPr/>
          </p:nvSpPr>
          <p:spPr bwMode="auto">
            <a:xfrm>
              <a:off x="0" y="0"/>
              <a:ext cx="6436996" cy="4006215"/>
            </a:xfrm>
            <a:custGeom>
              <a:avLst/>
              <a:gdLst>
                <a:gd name="T0" fmla="*/ 0 w 6436996"/>
                <a:gd name="T1" fmla="*/ 4006215 h 4006215"/>
                <a:gd name="T2" fmla="*/ 6436996 w 6436996"/>
                <a:gd name="T3" fmla="*/ 4006215 h 4006215"/>
                <a:gd name="T4" fmla="*/ 6436996 w 6436996"/>
                <a:gd name="T5" fmla="*/ 0 h 4006215"/>
                <a:gd name="T6" fmla="*/ 0 w 6436996"/>
                <a:gd name="T7" fmla="*/ 0 h 4006215"/>
                <a:gd name="T8" fmla="*/ 0 w 6436996"/>
                <a:gd name="T9" fmla="*/ 4006215 h 4006215"/>
                <a:gd name="T10" fmla="*/ 0 w 6436996"/>
                <a:gd name="T11" fmla="*/ 0 h 4006215"/>
                <a:gd name="T12" fmla="*/ 6436996 w 6436996"/>
                <a:gd name="T13" fmla="*/ 4006215 h 4006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436996" h="4006215">
                  <a:moveTo>
                    <a:pt x="0" y="4006215"/>
                  </a:moveTo>
                  <a:lnTo>
                    <a:pt x="6436996" y="4006215"/>
                  </a:lnTo>
                  <a:lnTo>
                    <a:pt x="6436996" y="0"/>
                  </a:lnTo>
                  <a:lnTo>
                    <a:pt x="0" y="0"/>
                  </a:lnTo>
                  <a:lnTo>
                    <a:pt x="0" y="4006215"/>
                  </a:lnTo>
                  <a:close/>
                </a:path>
              </a:pathLst>
            </a:custGeom>
            <a:noFill/>
            <a:ln w="9525">
              <a:solidFill>
                <a:srgbClr val="008D7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5" name="Shape 22035"/>
            <p:cNvSpPr>
              <a:spLocks/>
            </p:cNvSpPr>
            <p:nvPr/>
          </p:nvSpPr>
          <p:spPr bwMode="auto">
            <a:xfrm>
              <a:off x="30912" y="3419983"/>
              <a:ext cx="138671" cy="138811"/>
            </a:xfrm>
            <a:custGeom>
              <a:avLst/>
              <a:gdLst>
                <a:gd name="T0" fmla="*/ 69329 w 138671"/>
                <a:gd name="T1" fmla="*/ 0 h 138811"/>
                <a:gd name="T2" fmla="*/ 107620 w 138671"/>
                <a:gd name="T3" fmla="*/ 0 h 138811"/>
                <a:gd name="T4" fmla="*/ 138671 w 138671"/>
                <a:gd name="T5" fmla="*/ 31115 h 138811"/>
                <a:gd name="T6" fmla="*/ 138671 w 138671"/>
                <a:gd name="T7" fmla="*/ 69469 h 138811"/>
                <a:gd name="T8" fmla="*/ 138671 w 138671"/>
                <a:gd name="T9" fmla="*/ 107823 h 138811"/>
                <a:gd name="T10" fmla="*/ 107620 w 138671"/>
                <a:gd name="T11" fmla="*/ 138811 h 138811"/>
                <a:gd name="T12" fmla="*/ 69329 w 138671"/>
                <a:gd name="T13" fmla="*/ 138811 h 138811"/>
                <a:gd name="T14" fmla="*/ 31039 w 138671"/>
                <a:gd name="T15" fmla="*/ 138811 h 138811"/>
                <a:gd name="T16" fmla="*/ 0 w 138671"/>
                <a:gd name="T17" fmla="*/ 107823 h 138811"/>
                <a:gd name="T18" fmla="*/ 0 w 138671"/>
                <a:gd name="T19" fmla="*/ 69469 h 138811"/>
                <a:gd name="T20" fmla="*/ 0 w 138671"/>
                <a:gd name="T21" fmla="*/ 31115 h 138811"/>
                <a:gd name="T22" fmla="*/ 31039 w 138671"/>
                <a:gd name="T23" fmla="*/ 0 h 138811"/>
                <a:gd name="T24" fmla="*/ 69329 w 138671"/>
                <a:gd name="T25" fmla="*/ 0 h 138811"/>
                <a:gd name="T26" fmla="*/ 0 w 138671"/>
                <a:gd name="T27" fmla="*/ 0 h 138811"/>
                <a:gd name="T28" fmla="*/ 138671 w 138671"/>
                <a:gd name="T29" fmla="*/ 138811 h 138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138671" h="138811">
                  <a:moveTo>
                    <a:pt x="69329" y="0"/>
                  </a:moveTo>
                  <a:cubicBezTo>
                    <a:pt x="107620" y="0"/>
                    <a:pt x="138671" y="31115"/>
                    <a:pt x="138671" y="69469"/>
                  </a:cubicBezTo>
                  <a:cubicBezTo>
                    <a:pt x="138671" y="107823"/>
                    <a:pt x="107620" y="138811"/>
                    <a:pt x="69329" y="138811"/>
                  </a:cubicBezTo>
                  <a:cubicBezTo>
                    <a:pt x="31039" y="138811"/>
                    <a:pt x="0" y="107823"/>
                    <a:pt x="0" y="69469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6" name="Shape 22036"/>
            <p:cNvSpPr>
              <a:spLocks/>
            </p:cNvSpPr>
            <p:nvPr/>
          </p:nvSpPr>
          <p:spPr bwMode="auto">
            <a:xfrm>
              <a:off x="30912" y="3419983"/>
              <a:ext cx="138671" cy="138811"/>
            </a:xfrm>
            <a:custGeom>
              <a:avLst/>
              <a:gdLst>
                <a:gd name="T0" fmla="*/ 0 w 138671"/>
                <a:gd name="T1" fmla="*/ 69469 h 138811"/>
                <a:gd name="T2" fmla="*/ 0 w 138671"/>
                <a:gd name="T3" fmla="*/ 31115 h 138811"/>
                <a:gd name="T4" fmla="*/ 31039 w 138671"/>
                <a:gd name="T5" fmla="*/ 0 h 138811"/>
                <a:gd name="T6" fmla="*/ 69329 w 138671"/>
                <a:gd name="T7" fmla="*/ 0 h 138811"/>
                <a:gd name="T8" fmla="*/ 107620 w 138671"/>
                <a:gd name="T9" fmla="*/ 0 h 138811"/>
                <a:gd name="T10" fmla="*/ 138671 w 138671"/>
                <a:gd name="T11" fmla="*/ 31115 h 138811"/>
                <a:gd name="T12" fmla="*/ 138671 w 138671"/>
                <a:gd name="T13" fmla="*/ 69469 h 138811"/>
                <a:gd name="T14" fmla="*/ 138671 w 138671"/>
                <a:gd name="T15" fmla="*/ 107823 h 138811"/>
                <a:gd name="T16" fmla="*/ 107620 w 138671"/>
                <a:gd name="T17" fmla="*/ 138811 h 138811"/>
                <a:gd name="T18" fmla="*/ 69329 w 138671"/>
                <a:gd name="T19" fmla="*/ 138811 h 138811"/>
                <a:gd name="T20" fmla="*/ 31039 w 138671"/>
                <a:gd name="T21" fmla="*/ 138811 h 138811"/>
                <a:gd name="T22" fmla="*/ 0 w 138671"/>
                <a:gd name="T23" fmla="*/ 107823 h 138811"/>
                <a:gd name="T24" fmla="*/ 0 w 138671"/>
                <a:gd name="T25" fmla="*/ 69469 h 138811"/>
                <a:gd name="T26" fmla="*/ 0 w 138671"/>
                <a:gd name="T27" fmla="*/ 0 h 138811"/>
                <a:gd name="T28" fmla="*/ 138671 w 138671"/>
                <a:gd name="T29" fmla="*/ 138811 h 138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138671" h="138811">
                  <a:moveTo>
                    <a:pt x="0" y="69469"/>
                  </a:moveTo>
                  <a:cubicBezTo>
                    <a:pt x="0" y="31115"/>
                    <a:pt x="31039" y="0"/>
                    <a:pt x="69329" y="0"/>
                  </a:cubicBezTo>
                  <a:cubicBezTo>
                    <a:pt x="107620" y="0"/>
                    <a:pt x="138671" y="31115"/>
                    <a:pt x="138671" y="69469"/>
                  </a:cubicBezTo>
                  <a:cubicBezTo>
                    <a:pt x="138671" y="107823"/>
                    <a:pt x="107620" y="138811"/>
                    <a:pt x="69329" y="138811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7" name="Shape 22037"/>
            <p:cNvSpPr>
              <a:spLocks/>
            </p:cNvSpPr>
            <p:nvPr/>
          </p:nvSpPr>
          <p:spPr bwMode="auto">
            <a:xfrm>
              <a:off x="30912" y="3640963"/>
              <a:ext cx="138671" cy="138811"/>
            </a:xfrm>
            <a:custGeom>
              <a:avLst/>
              <a:gdLst>
                <a:gd name="T0" fmla="*/ 69329 w 138671"/>
                <a:gd name="T1" fmla="*/ 0 h 138811"/>
                <a:gd name="T2" fmla="*/ 107620 w 138671"/>
                <a:gd name="T3" fmla="*/ 0 h 138811"/>
                <a:gd name="T4" fmla="*/ 138671 w 138671"/>
                <a:gd name="T5" fmla="*/ 31115 h 138811"/>
                <a:gd name="T6" fmla="*/ 138671 w 138671"/>
                <a:gd name="T7" fmla="*/ 69469 h 138811"/>
                <a:gd name="T8" fmla="*/ 138671 w 138671"/>
                <a:gd name="T9" fmla="*/ 107823 h 138811"/>
                <a:gd name="T10" fmla="*/ 107620 w 138671"/>
                <a:gd name="T11" fmla="*/ 138811 h 138811"/>
                <a:gd name="T12" fmla="*/ 69329 w 138671"/>
                <a:gd name="T13" fmla="*/ 138811 h 138811"/>
                <a:gd name="T14" fmla="*/ 31039 w 138671"/>
                <a:gd name="T15" fmla="*/ 138811 h 138811"/>
                <a:gd name="T16" fmla="*/ 0 w 138671"/>
                <a:gd name="T17" fmla="*/ 107823 h 138811"/>
                <a:gd name="T18" fmla="*/ 0 w 138671"/>
                <a:gd name="T19" fmla="*/ 69469 h 138811"/>
                <a:gd name="T20" fmla="*/ 0 w 138671"/>
                <a:gd name="T21" fmla="*/ 31115 h 138811"/>
                <a:gd name="T22" fmla="*/ 31039 w 138671"/>
                <a:gd name="T23" fmla="*/ 0 h 138811"/>
                <a:gd name="T24" fmla="*/ 69329 w 138671"/>
                <a:gd name="T25" fmla="*/ 0 h 138811"/>
                <a:gd name="T26" fmla="*/ 0 w 138671"/>
                <a:gd name="T27" fmla="*/ 0 h 138811"/>
                <a:gd name="T28" fmla="*/ 138671 w 138671"/>
                <a:gd name="T29" fmla="*/ 138811 h 138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138671" h="138811">
                  <a:moveTo>
                    <a:pt x="69329" y="0"/>
                  </a:moveTo>
                  <a:cubicBezTo>
                    <a:pt x="107620" y="0"/>
                    <a:pt x="138671" y="31115"/>
                    <a:pt x="138671" y="69469"/>
                  </a:cubicBezTo>
                  <a:cubicBezTo>
                    <a:pt x="138671" y="107823"/>
                    <a:pt x="107620" y="138811"/>
                    <a:pt x="69329" y="138811"/>
                  </a:cubicBezTo>
                  <a:cubicBezTo>
                    <a:pt x="31039" y="138811"/>
                    <a:pt x="0" y="107823"/>
                    <a:pt x="0" y="69469"/>
                  </a:cubicBezTo>
                  <a:close/>
                </a:path>
              </a:pathLst>
            </a:custGeom>
            <a:solidFill>
              <a:srgbClr val="003CB4"/>
            </a:solidFill>
            <a:ln w="0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8" name="Shape 22038"/>
            <p:cNvSpPr>
              <a:spLocks/>
            </p:cNvSpPr>
            <p:nvPr/>
          </p:nvSpPr>
          <p:spPr bwMode="auto">
            <a:xfrm>
              <a:off x="30912" y="3640963"/>
              <a:ext cx="138671" cy="138811"/>
            </a:xfrm>
            <a:custGeom>
              <a:avLst/>
              <a:gdLst>
                <a:gd name="T0" fmla="*/ 0 w 138671"/>
                <a:gd name="T1" fmla="*/ 69469 h 138811"/>
                <a:gd name="T2" fmla="*/ 0 w 138671"/>
                <a:gd name="T3" fmla="*/ 31115 h 138811"/>
                <a:gd name="T4" fmla="*/ 31039 w 138671"/>
                <a:gd name="T5" fmla="*/ 0 h 138811"/>
                <a:gd name="T6" fmla="*/ 69329 w 138671"/>
                <a:gd name="T7" fmla="*/ 0 h 138811"/>
                <a:gd name="T8" fmla="*/ 107620 w 138671"/>
                <a:gd name="T9" fmla="*/ 0 h 138811"/>
                <a:gd name="T10" fmla="*/ 138671 w 138671"/>
                <a:gd name="T11" fmla="*/ 31115 h 138811"/>
                <a:gd name="T12" fmla="*/ 138671 w 138671"/>
                <a:gd name="T13" fmla="*/ 69469 h 138811"/>
                <a:gd name="T14" fmla="*/ 138671 w 138671"/>
                <a:gd name="T15" fmla="*/ 107823 h 138811"/>
                <a:gd name="T16" fmla="*/ 107620 w 138671"/>
                <a:gd name="T17" fmla="*/ 138811 h 138811"/>
                <a:gd name="T18" fmla="*/ 69329 w 138671"/>
                <a:gd name="T19" fmla="*/ 138811 h 138811"/>
                <a:gd name="T20" fmla="*/ 31039 w 138671"/>
                <a:gd name="T21" fmla="*/ 138811 h 138811"/>
                <a:gd name="T22" fmla="*/ 0 w 138671"/>
                <a:gd name="T23" fmla="*/ 107823 h 138811"/>
                <a:gd name="T24" fmla="*/ 0 w 138671"/>
                <a:gd name="T25" fmla="*/ 69469 h 138811"/>
                <a:gd name="T26" fmla="*/ 0 w 138671"/>
                <a:gd name="T27" fmla="*/ 0 h 138811"/>
                <a:gd name="T28" fmla="*/ 138671 w 138671"/>
                <a:gd name="T29" fmla="*/ 138811 h 138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138671" h="138811">
                  <a:moveTo>
                    <a:pt x="0" y="69469"/>
                  </a:moveTo>
                  <a:cubicBezTo>
                    <a:pt x="0" y="31115"/>
                    <a:pt x="31039" y="0"/>
                    <a:pt x="69329" y="0"/>
                  </a:cubicBezTo>
                  <a:cubicBezTo>
                    <a:pt x="107620" y="0"/>
                    <a:pt x="138671" y="31115"/>
                    <a:pt x="138671" y="69469"/>
                  </a:cubicBezTo>
                  <a:cubicBezTo>
                    <a:pt x="138671" y="107823"/>
                    <a:pt x="107620" y="138811"/>
                    <a:pt x="69329" y="138811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773" name="Shape 339773"/>
            <p:cNvSpPr>
              <a:spLocks/>
            </p:cNvSpPr>
            <p:nvPr/>
          </p:nvSpPr>
          <p:spPr bwMode="auto">
            <a:xfrm>
              <a:off x="169558" y="3362224"/>
              <a:ext cx="2133981" cy="279121"/>
            </a:xfrm>
            <a:custGeom>
              <a:avLst/>
              <a:gdLst>
                <a:gd name="T0" fmla="*/ 0 w 2133981"/>
                <a:gd name="T1" fmla="*/ 0 h 279121"/>
                <a:gd name="T2" fmla="*/ 2133981 w 2133981"/>
                <a:gd name="T3" fmla="*/ 0 h 279121"/>
                <a:gd name="T4" fmla="*/ 2133981 w 2133981"/>
                <a:gd name="T5" fmla="*/ 279121 h 279121"/>
                <a:gd name="T6" fmla="*/ 0 w 2133981"/>
                <a:gd name="T7" fmla="*/ 279121 h 279121"/>
                <a:gd name="T8" fmla="*/ 0 w 2133981"/>
                <a:gd name="T9" fmla="*/ 0 h 279121"/>
                <a:gd name="T10" fmla="*/ 0 w 2133981"/>
                <a:gd name="T11" fmla="*/ 0 h 279121"/>
                <a:gd name="T12" fmla="*/ 2133981 w 2133981"/>
                <a:gd name="T13" fmla="*/ 279121 h 279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33981" h="279121">
                  <a:moveTo>
                    <a:pt x="0" y="0"/>
                  </a:moveTo>
                  <a:lnTo>
                    <a:pt x="2133981" y="0"/>
                  </a:lnTo>
                  <a:lnTo>
                    <a:pt x="2133981" y="279121"/>
                  </a:lnTo>
                  <a:lnTo>
                    <a:pt x="0" y="279121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2040" name="Picture 2204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3228" y="3400552"/>
              <a:ext cx="2125980" cy="201168"/>
            </a:xfrm>
            <a:prstGeom prst="rect">
              <a:avLst/>
            </a:prstGeom>
            <a:noFill/>
          </p:spPr>
        </p:pic>
        <p:sp>
          <p:nvSpPr>
            <p:cNvPr id="22041" name="Rectangle 22041"/>
            <p:cNvSpPr>
              <a:spLocks noChangeArrowheads="1"/>
            </p:cNvSpPr>
            <p:nvPr/>
          </p:nvSpPr>
          <p:spPr bwMode="auto">
            <a:xfrm>
              <a:off x="246990" y="3439719"/>
              <a:ext cx="71597" cy="197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42" name="Rectangle 22042"/>
            <p:cNvSpPr>
              <a:spLocks noChangeArrowheads="1"/>
            </p:cNvSpPr>
            <p:nvPr/>
          </p:nvSpPr>
          <p:spPr bwMode="auto">
            <a:xfrm>
              <a:off x="301854" y="3439719"/>
              <a:ext cx="47227" cy="197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43" name="Rectangle 22043"/>
            <p:cNvSpPr>
              <a:spLocks noChangeArrowheads="1"/>
            </p:cNvSpPr>
            <p:nvPr/>
          </p:nvSpPr>
          <p:spPr bwMode="auto">
            <a:xfrm>
              <a:off x="338430" y="3439719"/>
              <a:ext cx="565027" cy="197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საბაჟო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44" name="Rectangle 22044"/>
            <p:cNvSpPr>
              <a:spLocks noChangeArrowheads="1"/>
            </p:cNvSpPr>
            <p:nvPr/>
          </p:nvSpPr>
          <p:spPr bwMode="auto">
            <a:xfrm>
              <a:off x="759333" y="3439719"/>
              <a:ext cx="47227" cy="197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45" name="Rectangle 22045"/>
            <p:cNvSpPr>
              <a:spLocks noChangeArrowheads="1"/>
            </p:cNvSpPr>
            <p:nvPr/>
          </p:nvSpPr>
          <p:spPr bwMode="auto">
            <a:xfrm>
              <a:off x="795909" y="3439719"/>
              <a:ext cx="743546" cy="197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გამშვები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46" name="Rectangle 22046"/>
            <p:cNvSpPr>
              <a:spLocks noChangeArrowheads="1"/>
            </p:cNvSpPr>
            <p:nvPr/>
          </p:nvSpPr>
          <p:spPr bwMode="auto">
            <a:xfrm>
              <a:off x="1354074" y="3439719"/>
              <a:ext cx="47227" cy="197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47" name="Rectangle 22047"/>
            <p:cNvSpPr>
              <a:spLocks noChangeArrowheads="1"/>
            </p:cNvSpPr>
            <p:nvPr/>
          </p:nvSpPr>
          <p:spPr bwMode="auto">
            <a:xfrm>
              <a:off x="1390650" y="3439719"/>
              <a:ext cx="834600" cy="197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პუნქტები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48" name="Rectangle 22048"/>
            <p:cNvSpPr>
              <a:spLocks noChangeArrowheads="1"/>
            </p:cNvSpPr>
            <p:nvPr/>
          </p:nvSpPr>
          <p:spPr bwMode="auto">
            <a:xfrm>
              <a:off x="2012696" y="3439719"/>
              <a:ext cx="47227" cy="197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774" name="Shape 339774"/>
            <p:cNvSpPr>
              <a:spLocks/>
            </p:cNvSpPr>
            <p:nvPr/>
          </p:nvSpPr>
          <p:spPr bwMode="auto">
            <a:xfrm>
              <a:off x="169558" y="3604057"/>
              <a:ext cx="2540508" cy="266522"/>
            </a:xfrm>
            <a:custGeom>
              <a:avLst/>
              <a:gdLst>
                <a:gd name="T0" fmla="*/ 0 w 2540508"/>
                <a:gd name="T1" fmla="*/ 0 h 266522"/>
                <a:gd name="T2" fmla="*/ 2540508 w 2540508"/>
                <a:gd name="T3" fmla="*/ 0 h 266522"/>
                <a:gd name="T4" fmla="*/ 2540508 w 2540508"/>
                <a:gd name="T5" fmla="*/ 266522 h 266522"/>
                <a:gd name="T6" fmla="*/ 0 w 2540508"/>
                <a:gd name="T7" fmla="*/ 266522 h 266522"/>
                <a:gd name="T8" fmla="*/ 0 w 2540508"/>
                <a:gd name="T9" fmla="*/ 0 h 266522"/>
                <a:gd name="T10" fmla="*/ 0 w 2540508"/>
                <a:gd name="T11" fmla="*/ 0 h 266522"/>
                <a:gd name="T12" fmla="*/ 2540508 w 2540508"/>
                <a:gd name="T13" fmla="*/ 266522 h 266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540508" h="266522">
                  <a:moveTo>
                    <a:pt x="0" y="0"/>
                  </a:moveTo>
                  <a:lnTo>
                    <a:pt x="2540508" y="0"/>
                  </a:lnTo>
                  <a:lnTo>
                    <a:pt x="2540508" y="266522"/>
                  </a:lnTo>
                  <a:lnTo>
                    <a:pt x="0" y="26652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2050" name="Picture 2205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3228" y="3642868"/>
              <a:ext cx="2532888" cy="187452"/>
            </a:xfrm>
            <a:prstGeom prst="rect">
              <a:avLst/>
            </a:prstGeom>
            <a:noFill/>
          </p:spPr>
        </p:pic>
        <p:sp>
          <p:nvSpPr>
            <p:cNvPr id="22051" name="Rectangle 22051"/>
            <p:cNvSpPr>
              <a:spLocks noChangeArrowheads="1"/>
            </p:cNvSpPr>
            <p:nvPr/>
          </p:nvSpPr>
          <p:spPr bwMode="auto">
            <a:xfrm>
              <a:off x="246990" y="3682513"/>
              <a:ext cx="71443" cy="197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52" name="Rectangle 22052"/>
            <p:cNvSpPr>
              <a:spLocks noChangeArrowheads="1"/>
            </p:cNvSpPr>
            <p:nvPr/>
          </p:nvSpPr>
          <p:spPr bwMode="auto">
            <a:xfrm>
              <a:off x="301854" y="3682513"/>
              <a:ext cx="47126" cy="197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53" name="Rectangle 22053"/>
            <p:cNvSpPr>
              <a:spLocks noChangeArrowheads="1"/>
            </p:cNvSpPr>
            <p:nvPr/>
          </p:nvSpPr>
          <p:spPr bwMode="auto">
            <a:xfrm>
              <a:off x="338430" y="3682513"/>
              <a:ext cx="1035450" cy="197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გაფორმების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54" name="Rectangle 22054"/>
            <p:cNvSpPr>
              <a:spLocks noChangeArrowheads="1"/>
            </p:cNvSpPr>
            <p:nvPr/>
          </p:nvSpPr>
          <p:spPr bwMode="auto">
            <a:xfrm>
              <a:off x="1116330" y="3682513"/>
              <a:ext cx="47126" cy="197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55" name="Rectangle 22055"/>
            <p:cNvSpPr>
              <a:spLocks noChangeArrowheads="1"/>
            </p:cNvSpPr>
            <p:nvPr/>
          </p:nvSpPr>
          <p:spPr bwMode="auto">
            <a:xfrm>
              <a:off x="1152906" y="3682513"/>
              <a:ext cx="1180975" cy="197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ეკონომიკური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56" name="Rectangle 22056"/>
            <p:cNvSpPr>
              <a:spLocks noChangeArrowheads="1"/>
            </p:cNvSpPr>
            <p:nvPr/>
          </p:nvSpPr>
          <p:spPr bwMode="auto">
            <a:xfrm>
              <a:off x="2040128" y="3682513"/>
              <a:ext cx="47126" cy="197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57" name="Rectangle 22057"/>
            <p:cNvSpPr>
              <a:spLocks noChangeArrowheads="1"/>
            </p:cNvSpPr>
            <p:nvPr/>
          </p:nvSpPr>
          <p:spPr bwMode="auto">
            <a:xfrm>
              <a:off x="2072132" y="3682513"/>
              <a:ext cx="653919" cy="197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ზონები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58" name="Rectangle 22058"/>
            <p:cNvSpPr>
              <a:spLocks noChangeArrowheads="1"/>
            </p:cNvSpPr>
            <p:nvPr/>
          </p:nvSpPr>
          <p:spPr bwMode="auto">
            <a:xfrm>
              <a:off x="2561590" y="3682513"/>
              <a:ext cx="47126" cy="197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2059" name="Picture 2205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9623" y="18796"/>
              <a:ext cx="6049137" cy="376097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980664213"/>
      </p:ext>
    </p:extLst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1" y="869575"/>
            <a:ext cx="1801906" cy="1004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 smtClean="0">
                <a:solidFill>
                  <a:srgbClr val="7030A0"/>
                </a:solidFill>
              </a:rPr>
              <a:t>პროგრამის </a:t>
            </a:r>
          </a:p>
          <a:p>
            <a:pPr algn="ctr"/>
            <a:r>
              <a:rPr lang="ka-GE" sz="2000" b="1" dirty="0" smtClean="0">
                <a:solidFill>
                  <a:srgbClr val="7030A0"/>
                </a:solidFill>
              </a:rPr>
              <a:t>მოცულობა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3929" y="869575"/>
            <a:ext cx="9619129" cy="100404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b="1" dirty="0" smtClean="0"/>
              <a:t>სულ   </a:t>
            </a:r>
            <a:r>
              <a:rPr lang="ka-GE" sz="2000" b="1" dirty="0" smtClean="0">
                <a:solidFill>
                  <a:srgbClr val="C00000"/>
                </a:solidFill>
              </a:rPr>
              <a:t>93</a:t>
            </a:r>
            <a:r>
              <a:rPr lang="ka-GE" sz="2000" b="1" dirty="0" smtClean="0"/>
              <a:t> კრედიტი</a:t>
            </a:r>
            <a:r>
              <a:rPr lang="ka-GE" sz="1600" dirty="0" smtClean="0"/>
              <a:t>, </a:t>
            </a:r>
            <a:r>
              <a:rPr lang="ka-GE" sz="1200" dirty="0" smtClean="0"/>
              <a:t>მათ შორის</a:t>
            </a:r>
            <a:r>
              <a:rPr lang="ka-GE" sz="1600" dirty="0" smtClean="0"/>
              <a:t>  </a:t>
            </a:r>
          </a:p>
          <a:p>
            <a:r>
              <a:rPr lang="ka-GE" sz="1600" dirty="0" smtClean="0"/>
              <a:t>                                    </a:t>
            </a:r>
            <a:r>
              <a:rPr lang="ka-GE" sz="2000" dirty="0" smtClean="0"/>
              <a:t>11 კრედიტი  - ზოგადი მოდულე</a:t>
            </a:r>
            <a:r>
              <a:rPr lang="ka-GE" sz="1600" dirty="0" smtClean="0"/>
              <a:t>ბი                                         .   </a:t>
            </a:r>
          </a:p>
          <a:p>
            <a:pPr algn="ctr"/>
            <a:r>
              <a:rPr lang="ka-GE" sz="2000" dirty="0" smtClean="0"/>
              <a:t>                        82 კრედიტი  - პროფესიული (</a:t>
            </a:r>
            <a:r>
              <a:rPr lang="ka-GE" sz="1600" dirty="0" smtClean="0"/>
              <a:t>სპეციალობის დარგობრივი)</a:t>
            </a:r>
            <a:r>
              <a:rPr lang="ka-GE" sz="2000" dirty="0" smtClean="0"/>
              <a:t> მოდულები 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8184777" y="6355976"/>
            <a:ext cx="3523128" cy="21515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dirty="0" smtClean="0">
                <a:solidFill>
                  <a:srgbClr val="C00000"/>
                </a:solidFill>
              </a:rPr>
              <a:t>აკაკი წერეთლის სახელმწიფო უნივერსიტეტი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78306" y="3003175"/>
            <a:ext cx="7530353" cy="9144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 smtClean="0">
                <a:solidFill>
                  <a:srgbClr val="C00000"/>
                </a:solidFill>
              </a:rPr>
              <a:t>68</a:t>
            </a:r>
            <a:r>
              <a:rPr lang="ka-GE" b="1" dirty="0" smtClean="0"/>
              <a:t>   სასწავლო  კვირა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1326777" y="215152"/>
            <a:ext cx="9484658" cy="475129"/>
          </a:xfrm>
          <a:prstGeom prst="ellipse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 smtClean="0">
                <a:solidFill>
                  <a:schemeClr val="bg1"/>
                </a:solidFill>
              </a:rPr>
              <a:t>ქართულენოვანი სტუდენტებისათვის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936378" y="1192305"/>
            <a:ext cx="376517" cy="34962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25506" y="1963270"/>
            <a:ext cx="1792942" cy="860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 smtClean="0">
                <a:solidFill>
                  <a:srgbClr val="7030A0"/>
                </a:solidFill>
              </a:rPr>
              <a:t>მოდულების რაოდენობ</a:t>
            </a:r>
            <a:r>
              <a:rPr lang="ka-GE" sz="2000" dirty="0" smtClean="0"/>
              <a:t>ა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2303929" y="1972236"/>
            <a:ext cx="9619129" cy="9144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b="1" dirty="0" smtClean="0"/>
              <a:t>სულ   </a:t>
            </a:r>
            <a:r>
              <a:rPr lang="ka-GE" sz="2000" b="1" dirty="0" smtClean="0">
                <a:solidFill>
                  <a:srgbClr val="C00000"/>
                </a:solidFill>
              </a:rPr>
              <a:t>19</a:t>
            </a:r>
            <a:r>
              <a:rPr lang="ka-GE" sz="2000" b="1" dirty="0" smtClean="0"/>
              <a:t> მოდული</a:t>
            </a:r>
            <a:r>
              <a:rPr lang="ka-GE" sz="1600" dirty="0" smtClean="0"/>
              <a:t>, </a:t>
            </a:r>
            <a:r>
              <a:rPr lang="ka-GE" sz="1200" dirty="0" smtClean="0"/>
              <a:t>მათ შორის</a:t>
            </a:r>
            <a:r>
              <a:rPr lang="ka-GE" sz="1600" dirty="0" smtClean="0"/>
              <a:t>    </a:t>
            </a:r>
            <a:r>
              <a:rPr lang="ka-GE" sz="2000" dirty="0" smtClean="0"/>
              <a:t>3 - ზოგადი მოდული                                                          .   </a:t>
            </a:r>
          </a:p>
          <a:p>
            <a:pPr algn="ctr"/>
            <a:r>
              <a:rPr lang="ka-GE" sz="2000" dirty="0" smtClean="0"/>
              <a:t>                                             16 - პროფესიული </a:t>
            </a:r>
            <a:r>
              <a:rPr lang="ka-GE" sz="1600" dirty="0" smtClean="0"/>
              <a:t>(სპეციალობის დარგობრივი</a:t>
            </a:r>
            <a:r>
              <a:rPr lang="ka-GE" sz="2000" dirty="0" smtClean="0"/>
              <a:t>) მოდული  </a:t>
            </a:r>
            <a:endParaRPr lang="en-US" sz="2000" dirty="0"/>
          </a:p>
        </p:txBody>
      </p:sp>
      <p:sp>
        <p:nvSpPr>
          <p:cNvPr id="12" name="Right Arrow 11"/>
          <p:cNvSpPr/>
          <p:nvPr/>
        </p:nvSpPr>
        <p:spPr>
          <a:xfrm>
            <a:off x="1900517" y="2196354"/>
            <a:ext cx="376517" cy="34962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43436" y="3012140"/>
            <a:ext cx="2474259" cy="8785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 smtClean="0">
                <a:solidFill>
                  <a:srgbClr val="7030A0"/>
                </a:solidFill>
              </a:rPr>
              <a:t>პროგრამის ხანგრძლივობა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617694" y="3325906"/>
            <a:ext cx="815788" cy="34962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407459" y="4105835"/>
            <a:ext cx="9305365" cy="896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398494" y="4294094"/>
            <a:ext cx="9027457" cy="385482"/>
          </a:xfrm>
          <a:prstGeom prst="ellipse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chemeClr val="bg1"/>
                </a:solidFill>
              </a:rPr>
              <a:t>არაქართულენოვანი სტუდენტებისათვის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79295" y="4715434"/>
            <a:ext cx="1739153" cy="13357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პროგრამის </a:t>
            </a:r>
          </a:p>
          <a:p>
            <a:pPr algn="ctr"/>
            <a:r>
              <a:rPr lang="ka-GE" sz="1600" dirty="0" smtClean="0"/>
              <a:t>მოცულობა, მოდულების რაოდენობა, ხანგრძლივობა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2294964" y="4724400"/>
            <a:ext cx="9619129" cy="1326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სულ   </a:t>
            </a:r>
            <a:r>
              <a:rPr lang="ka-GE" sz="2000" b="1" dirty="0" smtClean="0">
                <a:solidFill>
                  <a:srgbClr val="C00000"/>
                </a:solidFill>
              </a:rPr>
              <a:t>123</a:t>
            </a:r>
            <a:r>
              <a:rPr lang="ka-GE" sz="1600" dirty="0" smtClean="0"/>
              <a:t> კრედიტი (21 მოდული),   </a:t>
            </a:r>
            <a:r>
              <a:rPr lang="ka-GE" sz="1200" dirty="0" smtClean="0"/>
              <a:t>მათ შორის</a:t>
            </a:r>
            <a:r>
              <a:rPr lang="ka-GE" sz="1600" dirty="0" smtClean="0"/>
              <a:t> </a:t>
            </a:r>
          </a:p>
          <a:p>
            <a:pPr algn="ctr"/>
            <a:r>
              <a:rPr lang="ka-GE" sz="1600" dirty="0" smtClean="0"/>
              <a:t> 30 კრედიტი  (2 მოდული)    -    ქართული ენა  </a:t>
            </a:r>
            <a:r>
              <a:rPr lang="en-US" sz="1600" dirty="0" smtClean="0"/>
              <a:t>A</a:t>
            </a:r>
            <a:r>
              <a:rPr lang="ka-GE" sz="1600" dirty="0" smtClean="0"/>
              <a:t>2 და ქართული ენა </a:t>
            </a:r>
            <a:r>
              <a:rPr lang="en-US" sz="1600" dirty="0" smtClean="0"/>
              <a:t> B</a:t>
            </a:r>
            <a:r>
              <a:rPr lang="ka-GE" sz="1600" dirty="0" smtClean="0"/>
              <a:t>1                            .    </a:t>
            </a:r>
          </a:p>
          <a:p>
            <a:pPr algn="ctr"/>
            <a:r>
              <a:rPr lang="ka-GE" sz="1600" dirty="0" smtClean="0"/>
              <a:t>11 კრედიტი   ( 3 მოდული)    -   ზოგადი მოდულები                                                            .   </a:t>
            </a:r>
          </a:p>
          <a:p>
            <a:pPr algn="ctr"/>
            <a:r>
              <a:rPr lang="ka-GE" sz="1600" dirty="0" smtClean="0"/>
              <a:t> 82 კრედიტი  (16 მოდული)   -  პროფესიული (სპეციალობის დარგობრივი) მოდული   .</a:t>
            </a:r>
          </a:p>
          <a:p>
            <a:r>
              <a:rPr lang="ka-GE" sz="1600" dirty="0" smtClean="0"/>
              <a:t>                                                          88 სასწავლო კვირა  </a:t>
            </a:r>
            <a:endParaRPr lang="en-US" sz="1600" dirty="0"/>
          </a:p>
        </p:txBody>
      </p:sp>
      <p:sp>
        <p:nvSpPr>
          <p:cNvPr id="23" name="Right Arrow 22"/>
          <p:cNvSpPr/>
          <p:nvPr/>
        </p:nvSpPr>
        <p:spPr>
          <a:xfrm>
            <a:off x="1936376" y="5100919"/>
            <a:ext cx="376517" cy="28687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9" name="Picture 227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471" y="0"/>
            <a:ext cx="1209675" cy="88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27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471" y="3881718"/>
            <a:ext cx="1209675" cy="84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72602930"/>
      </p:ext>
    </p:extLst>
  </p:cSld>
  <p:clrMapOvr>
    <a:masterClrMapping/>
  </p:clrMapOvr>
  <p:transition advTm="12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67318" y="394448"/>
            <a:ext cx="6131858" cy="11474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პროგრამაზე დაშვების წინაპირობა</a:t>
            </a:r>
          </a:p>
          <a:p>
            <a:pPr algn="ctr"/>
            <a:endParaRPr lang="ka-GE" dirty="0" smtClean="0">
              <a:solidFill>
                <a:schemeClr val="bg1"/>
              </a:solidFill>
            </a:endParaRPr>
          </a:p>
          <a:p>
            <a:pPr algn="ctr"/>
            <a:r>
              <a:rPr lang="ka-GE" b="1" dirty="0" smtClean="0">
                <a:solidFill>
                  <a:srgbClr val="C00000"/>
                </a:solidFill>
              </a:rPr>
              <a:t>- სრული ზოგადი განათლება -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34988" y="1837764"/>
            <a:ext cx="9045388" cy="11564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მისანიჭებელი კვალიფიკაცია</a:t>
            </a:r>
          </a:p>
          <a:p>
            <a:pPr algn="ctr"/>
            <a:endParaRPr lang="ka-GE" dirty="0" smtClean="0">
              <a:solidFill>
                <a:schemeClr val="bg1"/>
              </a:solidFill>
            </a:endParaRPr>
          </a:p>
          <a:p>
            <a:pPr algn="ctr"/>
            <a:r>
              <a:rPr lang="ka-GE" b="1" dirty="0" smtClean="0">
                <a:solidFill>
                  <a:srgbClr val="C00000"/>
                </a:solidFill>
              </a:rPr>
              <a:t>- უმაღლესი პროფესიული კვალიფიკაცია საბაჟო საქმეში -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75812" y="6481482"/>
            <a:ext cx="3523128" cy="21515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dirty="0" smtClean="0">
                <a:solidFill>
                  <a:srgbClr val="C00000"/>
                </a:solidFill>
              </a:rPr>
              <a:t>აკაკი წერეთლის სახელმწიფო უნივერსიტეტი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505" name="Picture 225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1" flipV="1">
            <a:off x="753036" y="376518"/>
            <a:ext cx="1360488" cy="1114425"/>
          </a:xfrm>
          <a:prstGeom prst="rect">
            <a:avLst/>
          </a:prstGeom>
          <a:noFill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507" name="Picture 225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1" flipV="1">
            <a:off x="448235" y="1846730"/>
            <a:ext cx="1360488" cy="1114425"/>
          </a:xfrm>
          <a:prstGeom prst="rect">
            <a:avLst/>
          </a:prstGeom>
          <a:noFill/>
        </p:spPr>
      </p:pic>
      <p:pic>
        <p:nvPicPr>
          <p:cNvPr id="11" name="Picture 6" descr="იყავი შენი ქვეყნის მებაჟე ოფიცერი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6" y="3254187"/>
            <a:ext cx="6082144" cy="3451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:\Users\Administrator\Desktop\ფოტოები–სემინარი საგადასახადოში-ქუთაისი 30.03.16\_MG_26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8376" y="3263154"/>
            <a:ext cx="5504330" cy="3101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72602930"/>
      </p:ext>
    </p:extLst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შეხვედრა საბაჟო საქმის ..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983" y="211512"/>
            <a:ext cx="5675667" cy="30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184777" y="6355976"/>
            <a:ext cx="3523128" cy="21515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dirty="0" smtClean="0">
                <a:solidFill>
                  <a:srgbClr val="C00000"/>
                </a:solidFill>
              </a:rPr>
              <a:t>აკაკი წერეთლის სახელმწიფო უნივერსიტეტი</a:t>
            </a:r>
            <a:endParaRPr lang="en-US" sz="1100" dirty="0">
              <a:solidFill>
                <a:srgbClr val="C00000"/>
              </a:solidFill>
            </a:endParaRPr>
          </a:p>
        </p:txBody>
      </p:sp>
      <p:pic>
        <p:nvPicPr>
          <p:cNvPr id="20481" name="Picture 1" descr="C:\Users\Administrator\Desktop\ფოტოები–სემინარი საგადასახადოში-ქუთაისი 30.03.16\_MG_26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650" y="191276"/>
            <a:ext cx="5864315" cy="3080842"/>
          </a:xfrm>
          <a:prstGeom prst="rect">
            <a:avLst/>
          </a:prstGeom>
          <a:noFill/>
        </p:spPr>
      </p:pic>
      <p:pic>
        <p:nvPicPr>
          <p:cNvPr id="20482" name="Picture 2" descr="C:\Users\Administrator\Desktop\ფოტოები–სემინარი საგადასახადოში-ქუთაისი 30.03.16\_MG_26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1859" y="3182471"/>
            <a:ext cx="6060141" cy="3110753"/>
          </a:xfrm>
          <a:prstGeom prst="rect">
            <a:avLst/>
          </a:prstGeom>
          <a:noFill/>
        </p:spPr>
      </p:pic>
      <p:pic>
        <p:nvPicPr>
          <p:cNvPr id="11" name="Picture 5" descr="C:\Users\Administrator\Desktop\საბაჟოს სურათები–20.12.2019\DSC_01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608" y="3290048"/>
            <a:ext cx="5811639" cy="3361764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5468470" y="3478305"/>
            <a:ext cx="1237130" cy="349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rgbClr val="C00000"/>
                </a:solidFill>
              </a:rPr>
              <a:t>პრაქტიკა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41578" y="215153"/>
            <a:ext cx="1174376" cy="322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rgbClr val="C00000"/>
                </a:solidFill>
              </a:rPr>
              <a:t>თეორია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9894824"/>
      </p:ext>
    </p:extLst>
  </p:cSld>
  <p:clrMapOvr>
    <a:masterClrMapping/>
  </p:clrMapOvr>
  <p:transition advTm="4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75813" y="6463552"/>
            <a:ext cx="3523128" cy="21515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dirty="0" smtClean="0">
                <a:solidFill>
                  <a:srgbClr val="C00000"/>
                </a:solidFill>
              </a:rPr>
              <a:t>აკაკი წერეთლის სახელმწიფო უნივერსიტეტი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21106" y="0"/>
            <a:ext cx="5280211" cy="430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 smtClean="0">
                <a:solidFill>
                  <a:srgbClr val="C00000"/>
                </a:solidFill>
              </a:rPr>
              <a:t>პროგრამის  სტრუქტურა  და  მოდულები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47482" y="475229"/>
          <a:ext cx="9879106" cy="5888736"/>
        </p:xfrm>
        <a:graphic>
          <a:graphicData uri="http://schemas.openxmlformats.org/drawingml/2006/table">
            <a:tbl>
              <a:tblPr/>
              <a:tblGrid>
                <a:gridCol w="497906"/>
                <a:gridCol w="8126554"/>
                <a:gridCol w="1254646"/>
              </a:tblGrid>
              <a:tr h="2375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Sylfaen"/>
                          <a:ea typeface="Sylfaen,Sylfaen,Sylfaen,Sylfaen"/>
                          <a:cs typeface="Sylfaen,Sylfaen,Sylfaen,Sylfaen"/>
                        </a:rPr>
                        <a:t>№</a:t>
                      </a:r>
                      <a:endParaRPr lang="en-US" sz="1800" dirty="0" smtClean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b="1" dirty="0" smtClean="0">
                          <a:solidFill>
                            <a:srgbClr val="FFFF00"/>
                          </a:solidFill>
                          <a:latin typeface="Sylfaen"/>
                          <a:ea typeface="Sylfaen,Sylfaen,Sylfaen,Sylfaen"/>
                          <a:cs typeface="Sylfaen"/>
                        </a:rPr>
                        <a:t>ზოგადი       მოდულები</a:t>
                      </a:r>
                      <a:endParaRPr lang="en-US" sz="1400" b="1" dirty="0" smtClean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 dirty="0" smtClean="0">
                          <a:solidFill>
                            <a:srgbClr val="FFFF00"/>
                          </a:solidFill>
                          <a:latin typeface="Sylfaen"/>
                          <a:ea typeface="Sylfaen,Sylfaen,Sylfaen,Sylfaen"/>
                          <a:cs typeface="Sylfaen"/>
                        </a:rPr>
                        <a:t>კრედიტი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Sylfaen"/>
                          <a:cs typeface="Sylfaen"/>
                        </a:rPr>
                        <a:t>ინფორმაციული</a:t>
                      </a: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Sylfaen"/>
                          <a:cs typeface="Sylfaen"/>
                        </a:rPr>
                        <a:t> 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Sylfaen"/>
                          <a:cs typeface="Sylfaen"/>
                        </a:rPr>
                        <a:t>წიგნიერება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Sylfaen"/>
                          <a:cs typeface="Sylfaen"/>
                        </a:rPr>
                        <a:t> 2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Stone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მეწარმეობა</a:t>
                      </a: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3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Stone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ინგლისური 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ენა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Stone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61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ჯამი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61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Sylfaen,Sylfaen,Sylfaen,Sylfaen"/>
                          <a:cs typeface="Sylfaen"/>
                        </a:rPr>
                        <a:t>სპეციალიზაციის   დარგობრივი   მოდულები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Arial"/>
                        </a:rPr>
                        <a:t>4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გაცნობითი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 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პრაქტიკა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საბაჟო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საქმე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Stone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 b="1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00"/>
                          </a:solidFill>
                          <a:latin typeface="Sylfaen"/>
                          <a:ea typeface="Sylfaen,Sylfaen,Sylfaen,Sylfaen"/>
                          <a:cs typeface="Sylfaen,Sylfaen,Sylfaen,Sylfaen"/>
                        </a:rPr>
                        <a:t>5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საგარეო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ეკონომიკური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საქმიანობის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ეროვნული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სასაქონლო</a:t>
                      </a: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 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ნომენკლატურა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(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სესესნ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)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Stone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 b="1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00"/>
                          </a:solidFill>
                          <a:latin typeface="Sylfaen"/>
                          <a:ea typeface="Sylfaen,Sylfaen,Sylfaen,Sylfaen"/>
                          <a:cs typeface="Sylfaen,Sylfaen,Sylfaen,Sylfaen"/>
                        </a:rPr>
                        <a:t>6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საბაჟო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 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ზედამხედველობა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Stone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 b="1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00"/>
                          </a:solidFill>
                          <a:latin typeface="Sylfaen"/>
                          <a:ea typeface="Sylfaen,Sylfaen,Sylfaen,Sylfaen"/>
                          <a:cs typeface="Sylfaen,Sylfaen,Sylfaen,Sylfaen"/>
                        </a:rPr>
                        <a:t>7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ფიზიკური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 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პირის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კონტროლი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Stone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>
                          <a:solidFill>
                            <a:srgbClr val="FFFF00"/>
                          </a:solidFill>
                          <a:latin typeface="Sylfaen"/>
                          <a:ea typeface="Sylfaen"/>
                          <a:cs typeface="Sylfaen"/>
                        </a:rPr>
                        <a:t>4</a:t>
                      </a:r>
                      <a:endParaRPr lang="en-US" sz="1400" b="1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00"/>
                          </a:solidFill>
                          <a:latin typeface="Sylfaen"/>
                          <a:ea typeface="Sylfaen,Sylfaen,Sylfaen,Sylfaen"/>
                          <a:cs typeface="Sylfaen,Sylfaen,Sylfaen,Sylfaen"/>
                        </a:rPr>
                        <a:t>8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სატრანსპორტო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 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საშუალებების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კონტროლი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Stone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 b="1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00"/>
                          </a:solidFill>
                          <a:latin typeface="Sylfaen"/>
                          <a:ea typeface="Sylfaen,Sylfaen,Sylfaen,Sylfaen"/>
                          <a:cs typeface="Sylfaen,Sylfaen,Sylfaen,Sylfaen"/>
                        </a:rPr>
                        <a:t>9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საქონლის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წარმოშობის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ქვეყნისა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და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საბაჟო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ღირებულების</a:t>
                      </a: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განსაზღვრა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Stone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 b="1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 dirty="0">
                          <a:solidFill>
                            <a:srgbClr val="FFFF00"/>
                          </a:solidFill>
                          <a:latin typeface="Sylfaen"/>
                          <a:ea typeface="Sylfaen,Sylfaen,Sylfaen,Sylfaen"/>
                          <a:cs typeface="Sylfaen,Sylfaen,Sylfaen,Sylfaen"/>
                        </a:rPr>
                        <a:t>1</a:t>
                      </a:r>
                      <a:r>
                        <a:rPr lang="en-US" sz="1000" dirty="0">
                          <a:solidFill>
                            <a:srgbClr val="FFFF00"/>
                          </a:solidFill>
                          <a:latin typeface="Sylfaen"/>
                          <a:ea typeface="Sylfaen,Sylfaen,Sylfaen,Sylfaen"/>
                          <a:cs typeface="Sylfaen,Sylfaen,Sylfaen,Sylfaen"/>
                        </a:rPr>
                        <a:t>0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სასაქონლო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 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ოპერაციები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და</a:t>
                      </a: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საბაჟო</a:t>
                      </a: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გადასახდელები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Stone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00"/>
                          </a:solidFill>
                          <a:latin typeface="Sylfaen"/>
                          <a:ea typeface="Sylfaen"/>
                          <a:cs typeface="Sylfaen"/>
                        </a:rPr>
                        <a:t>6</a:t>
                      </a:r>
                      <a:endParaRPr lang="en-US" sz="1400" b="1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 dirty="0">
                          <a:solidFill>
                            <a:srgbClr val="FFFF00"/>
                          </a:solidFill>
                          <a:latin typeface="Sylfaen"/>
                          <a:ea typeface="Sylfaen,Sylfaen,Sylfaen,Sylfaen"/>
                          <a:cs typeface="Sylfaen,Sylfaen,Sylfaen,Sylfaen"/>
                        </a:rPr>
                        <a:t>1</a:t>
                      </a:r>
                      <a:r>
                        <a:rPr lang="en-US" sz="1000" dirty="0">
                          <a:solidFill>
                            <a:srgbClr val="FFFF00"/>
                          </a:solidFill>
                          <a:latin typeface="Sylfaen"/>
                          <a:ea typeface="Sylfaen,Sylfaen,Sylfaen,Sylfaen"/>
                          <a:cs typeface="Sylfaen,Sylfaen,Sylfaen,Sylfaen"/>
                        </a:rPr>
                        <a:t>1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საბაჟო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 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დეკლარირებ</a:t>
                      </a: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ა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Stone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 b="1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00"/>
                          </a:solidFill>
                          <a:latin typeface="Sylfaen"/>
                          <a:ea typeface="Sylfaen,Sylfaen,Sylfaen,Sylfaen"/>
                          <a:cs typeface="Sylfaen,Sylfaen,Sylfaen,Sylfaen"/>
                        </a:rPr>
                        <a:t>12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საბაჟო</a:t>
                      </a: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გაფორმება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Stone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 b="1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00"/>
                          </a:solidFill>
                          <a:latin typeface="Sylfaen"/>
                          <a:ea typeface="Sylfaen,Sylfaen,Sylfaen,Sylfaen"/>
                          <a:cs typeface="Sylfaen,Sylfaen,Sylfaen,Sylfaen"/>
                        </a:rPr>
                        <a:t>13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სასაზღვრო საკარანტინო კონტროლი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Stone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 b="1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00"/>
                          </a:solidFill>
                          <a:latin typeface="Sylfaen"/>
                          <a:ea typeface="Sylfaen,Sylfaen,Sylfaen,Sylfaen"/>
                          <a:cs typeface="Sylfaen,Sylfaen,Sylfaen,Sylfaen"/>
                        </a:rPr>
                        <a:t>14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არასატარიფო</a:t>
                      </a: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ღონისძიებები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Stone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>
                          <a:solidFill>
                            <a:srgbClr val="FFFF00"/>
                          </a:solidFill>
                          <a:latin typeface="Sylfaen"/>
                          <a:ea typeface="Sylfaen"/>
                          <a:cs typeface="Sylfaen"/>
                        </a:rPr>
                        <a:t>4</a:t>
                      </a:r>
                      <a:endParaRPr lang="en-US" sz="1400" b="1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00"/>
                          </a:solidFill>
                          <a:latin typeface="Sylfaen"/>
                          <a:ea typeface="Sylfaen,Sylfaen,Sylfaen,Sylfaen"/>
                          <a:cs typeface="Sylfaen,Sylfaen,Sylfaen,Sylfaen"/>
                        </a:rPr>
                        <a:t>15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საბაჟო</a:t>
                      </a: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სამართალდარღვევის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საქმის</a:t>
                      </a: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წარმოება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Stone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 b="1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00"/>
                          </a:solidFill>
                          <a:latin typeface="Sylfaen"/>
                          <a:ea typeface="Sylfaen,Sylfaen,Sylfaen,Sylfaen"/>
                          <a:cs typeface="Sylfaen,Sylfaen,Sylfaen,Sylfaen"/>
                        </a:rPr>
                        <a:t>16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საწარმოო</a:t>
                      </a: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პრაქტიკა</a:t>
                      </a: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- </a:t>
                      </a: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Sylfaen"/>
                          <a:cs typeface="Sylfaen"/>
                        </a:rPr>
                        <a:t>საბაჟო საქმე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Stone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400" b="1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00"/>
                          </a:solidFill>
                          <a:latin typeface="Sylfaen"/>
                          <a:ea typeface="Sylfaen,Sylfaen,Sylfaen,Sylfaen"/>
                          <a:cs typeface="Sylfaen,Sylfaen,Sylfaen,Sylfaen"/>
                        </a:rPr>
                        <a:t>17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პრაქტიკული</a:t>
                      </a: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პროექტი</a:t>
                      </a: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- </a:t>
                      </a: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Sylfaen"/>
                          <a:cs typeface="Sylfaen"/>
                        </a:rPr>
                        <a:t>საბაჟო საქმე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Stone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 b="1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00"/>
                          </a:solidFill>
                          <a:latin typeface="Sylfaen"/>
                          <a:ea typeface="Sylfaen,Sylfaen,Sylfaen,Sylfaen"/>
                          <a:cs typeface="Sylfaen,Sylfaen,Sylfaen,Sylfaen"/>
                        </a:rPr>
                        <a:t>18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Ms Excel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Stone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 b="1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00"/>
                          </a:solidFill>
                          <a:latin typeface="Sylfaen"/>
                          <a:ea typeface="Sylfaen,Sylfaen,Sylfaen,Sylfaen"/>
                          <a:cs typeface="Sylfaen,Sylfaen,Sylfaen,Sylfaen"/>
                        </a:rPr>
                        <a:t>19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Sylfaen"/>
                          <a:cs typeface="Sylfaen"/>
                        </a:rPr>
                        <a:t>ბიზნეს ინგლისური - საბაჟო საქმე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Stone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 b="1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61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ჯამი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82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6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სულ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93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88189711"/>
      </p:ext>
    </p:extLst>
  </p:cSld>
  <p:clrMapOvr>
    <a:masterClrMapping/>
  </p:clrMapOvr>
  <p:transition advTm="18000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8" y="6427694"/>
            <a:ext cx="3523128" cy="21515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dirty="0" smtClean="0">
                <a:solidFill>
                  <a:srgbClr val="C00000"/>
                </a:solidFill>
              </a:rPr>
              <a:t>აკაკი წერეთლის სახელმწიფო უნივერსიტეტი</a:t>
            </a:r>
            <a:endParaRPr lang="en-US" sz="1100" dirty="0">
              <a:solidFill>
                <a:srgbClr val="C00000"/>
              </a:solidFill>
            </a:endParaRPr>
          </a:p>
        </p:txBody>
      </p:sp>
      <p:pic>
        <p:nvPicPr>
          <p:cNvPr id="19458" name="Picture 2" descr="C:\Users\Administrator\Desktop\ფოტოები–სემინარი საგადასახადოში-ქუთაისი 30.03.16\IMG_2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35" y="161364"/>
            <a:ext cx="5322794" cy="3263153"/>
          </a:xfrm>
          <a:prstGeom prst="rect">
            <a:avLst/>
          </a:prstGeom>
          <a:noFill/>
        </p:spPr>
      </p:pic>
      <p:pic>
        <p:nvPicPr>
          <p:cNvPr id="19459" name="Picture 3" descr="C:\Users\Administrator\Desktop\საბაჟოს სურათები–20.12.2019\DSC_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5365" y="145655"/>
            <a:ext cx="6553199" cy="3234040"/>
          </a:xfrm>
          <a:prstGeom prst="rect">
            <a:avLst/>
          </a:prstGeom>
          <a:noFill/>
        </p:spPr>
      </p:pic>
      <p:pic>
        <p:nvPicPr>
          <p:cNvPr id="19460" name="Picture 4" descr="C:\Users\Administrator\Desktop\საბაჟოს სურათები–20.12.2019\DSC_0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819" y="3433481"/>
            <a:ext cx="5318582" cy="3424519"/>
          </a:xfrm>
          <a:prstGeom prst="rect">
            <a:avLst/>
          </a:prstGeom>
          <a:noFill/>
        </p:spPr>
      </p:pic>
      <p:pic>
        <p:nvPicPr>
          <p:cNvPr id="19462" name="Picture 6" descr="C:\Users\Administrator\Desktop\საბაჟოს სურათები–20.12.2019\DSC_00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4330" y="3370728"/>
            <a:ext cx="6544236" cy="2976283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 rot="309626">
            <a:off x="182166" y="3287500"/>
            <a:ext cx="11833412" cy="31194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rgbClr val="C00000"/>
                </a:solidFill>
              </a:rPr>
              <a:t>სწავლების პროცეში ხორციელდება გაცნობითი სახიათის გასვლითი ღონისძიებები საწარმოო ობიექტებზე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3355013"/>
      </p:ext>
    </p:extLst>
  </p:cSld>
  <p:clrMapOvr>
    <a:masterClrMapping/>
  </p:clrMapOvr>
  <p:transition advTm="6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84777" y="6355976"/>
            <a:ext cx="3523128" cy="21515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dirty="0" smtClean="0">
                <a:solidFill>
                  <a:srgbClr val="C00000"/>
                </a:solidFill>
              </a:rPr>
              <a:t>აკაკი წერეთლის სახელმწიფო უნივერსიტეტი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95482" y="251012"/>
            <a:ext cx="3048000" cy="6544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 smtClean="0">
                <a:solidFill>
                  <a:srgbClr val="FFC000"/>
                </a:solidFill>
              </a:rPr>
              <a:t>სწავლის  შედეგები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588" y="1228165"/>
            <a:ext cx="11609294" cy="42403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 smtClean="0">
                <a:solidFill>
                  <a:srgbClr val="FFC000"/>
                </a:solidFill>
              </a:rPr>
              <a:t>კურსდამთავრებულს  შეუძლია:</a:t>
            </a:r>
          </a:p>
          <a:p>
            <a:endParaRPr lang="ka-GE" dirty="0" smtClean="0">
              <a:solidFill>
                <a:srgbClr val="FFC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ka-GE" sz="2000" b="1" dirty="0" smtClean="0">
                <a:solidFill>
                  <a:srgbClr val="FFC000"/>
                </a:solidFill>
              </a:rPr>
              <a:t>განახორციელოს  საბაჟო  ზედამხედველობა</a:t>
            </a:r>
          </a:p>
          <a:p>
            <a:pPr lvl="0">
              <a:buFont typeface="Wingdings" pitchFamily="2" charset="2"/>
              <a:buChar char="Ø"/>
            </a:pPr>
            <a:r>
              <a:rPr lang="ka-GE" sz="2000" b="1" dirty="0" smtClean="0">
                <a:solidFill>
                  <a:srgbClr val="FFC000"/>
                </a:solidFill>
              </a:rPr>
              <a:t>   გააკონტროლოს  ფიზიკური  პირი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ka-GE" sz="2000" b="1" dirty="0" smtClean="0">
                <a:solidFill>
                  <a:srgbClr val="FFC000"/>
                </a:solidFill>
              </a:rPr>
              <a:t>  გააკონტროლოს  სატრანსპორტო  საშუალებები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ka-GE" sz="2000" b="1" dirty="0" smtClean="0">
                <a:solidFill>
                  <a:srgbClr val="FFC000"/>
                </a:solidFill>
              </a:rPr>
              <a:t>  განსაზღვროს  საქონლის  წარმოშობის  ქვეყანა  და  საბაჟო  ღირებულება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ka-GE" sz="2000" b="1" dirty="0" smtClean="0">
                <a:solidFill>
                  <a:srgbClr val="FFC000"/>
                </a:solidFill>
              </a:rPr>
              <a:t>  განსაზღვროს სასაქონლო  ოპერაცია და გაუკეთოს ადმინისტრირება საბაჟო გადასახდელებს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ka-GE" sz="2000" b="1" dirty="0" smtClean="0">
                <a:solidFill>
                  <a:srgbClr val="FFC000"/>
                </a:solidFill>
              </a:rPr>
              <a:t>  განახორციელოს  საბაჟო  დეკლარირება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ka-GE" sz="2000" b="1" dirty="0" smtClean="0">
                <a:solidFill>
                  <a:srgbClr val="FFC000"/>
                </a:solidFill>
              </a:rPr>
              <a:t>  განახორციელოს  საბაჟო  გაფორმება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ka-GE" sz="2000" b="1" dirty="0" smtClean="0">
                <a:solidFill>
                  <a:srgbClr val="FFC000"/>
                </a:solidFill>
              </a:rPr>
              <a:t>  განახორციელოს  სასაზღვრო  საკარანტინო  კონტროლი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ka-GE" sz="2000" b="1" dirty="0" smtClean="0">
                <a:solidFill>
                  <a:srgbClr val="FFC000"/>
                </a:solidFill>
              </a:rPr>
              <a:t>  განახორციელოს  არასატარიფო  ღონისძიებები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ka-GE" sz="2000" b="1" dirty="0" smtClean="0">
                <a:solidFill>
                  <a:srgbClr val="FFC000"/>
                </a:solidFill>
              </a:rPr>
              <a:t>  განახორციელოს  საბაჟო  სამართალდარღვევის  საქმის  წარმოება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6179528"/>
      </p:ext>
    </p:extLst>
  </p:cSld>
  <p:clrMapOvr>
    <a:masterClrMapping/>
  </p:clrMapOvr>
  <p:transition advTm="12000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49623" y="654423"/>
            <a:ext cx="11501363" cy="4921624"/>
          </a:xfrm>
          <a:prstGeom prst="roundRect">
            <a:avLst>
              <a:gd name="adj" fmla="val 1786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chemeClr val="bg1"/>
                </a:solidFill>
              </a:rPr>
              <a:t>საბაჟო  საქმეში  უმაღლესი  კვალიფიკაციის  მფლობელს  შეეძლება  დასაქმდეს:</a:t>
            </a:r>
          </a:p>
          <a:p>
            <a:pPr algn="ctr"/>
            <a:endParaRPr lang="ka-GE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ka-GE" b="1" dirty="0" smtClean="0">
                <a:solidFill>
                  <a:srgbClr val="FFC000"/>
                </a:solidFill>
              </a:rPr>
              <a:t> საჯარო სექტორში</a:t>
            </a:r>
          </a:p>
          <a:p>
            <a:pPr algn="ctr">
              <a:buFont typeface="Wingdings" pitchFamily="2" charset="2"/>
              <a:buChar char="q"/>
            </a:pPr>
            <a:r>
              <a:rPr lang="ka-GE" b="1" dirty="0" smtClean="0">
                <a:solidFill>
                  <a:srgbClr val="FFFF00"/>
                </a:solidFill>
              </a:rPr>
              <a:t>   სსიპ - შემოსავლების  სამსახურის  საბაჟო  დეპარტამენტი                                                   </a:t>
            </a:r>
            <a:r>
              <a:rPr lang="ka-GE" dirty="0" smtClean="0"/>
              <a:t>.</a:t>
            </a:r>
          </a:p>
          <a:p>
            <a:pPr algn="ctr">
              <a:buFont typeface="Courier New" pitchFamily="49" charset="0"/>
              <a:buChar char="o"/>
            </a:pPr>
            <a:r>
              <a:rPr lang="ka-GE" dirty="0" smtClean="0"/>
              <a:t> სასაზღვრო  გამშვები  პუნქტის  ან  საბაჟო  გაფორმების  ოფიცრად            .</a:t>
            </a:r>
          </a:p>
          <a:p>
            <a:pPr algn="ctr">
              <a:buFont typeface="Courier New" pitchFamily="49" charset="0"/>
              <a:buChar char="o"/>
            </a:pPr>
            <a:endParaRPr lang="ka-GE" dirty="0" smtClean="0"/>
          </a:p>
          <a:p>
            <a:pPr>
              <a:buFont typeface="Wingdings" pitchFamily="2" charset="2"/>
              <a:buChar char="Ø"/>
            </a:pPr>
            <a:r>
              <a:rPr lang="ka-GE" dirty="0" smtClean="0"/>
              <a:t> </a:t>
            </a:r>
            <a:r>
              <a:rPr lang="ka-GE" b="1" dirty="0" smtClean="0">
                <a:solidFill>
                  <a:srgbClr val="FFC000"/>
                </a:solidFill>
              </a:rPr>
              <a:t>კერძო სექტორში:</a:t>
            </a:r>
          </a:p>
          <a:p>
            <a:pPr algn="ctr">
              <a:buFont typeface="Wingdings" pitchFamily="2" charset="2"/>
              <a:buChar char="q"/>
            </a:pPr>
            <a:r>
              <a:rPr lang="ka-GE" dirty="0" smtClean="0"/>
              <a:t>  </a:t>
            </a:r>
            <a:r>
              <a:rPr lang="ka-GE" b="1" dirty="0" smtClean="0">
                <a:solidFill>
                  <a:srgbClr val="FFFF00"/>
                </a:solidFill>
              </a:rPr>
              <a:t>საბროკერო, საკონსულტაციო, სავაჭრო, სამრეწველო  კომპანიები                                      .</a:t>
            </a:r>
          </a:p>
          <a:p>
            <a:pPr algn="ctr">
              <a:buFont typeface="Wingdings" pitchFamily="2" charset="2"/>
              <a:buChar char="q"/>
            </a:pPr>
            <a:r>
              <a:rPr lang="ka-GE" b="1" dirty="0" smtClean="0">
                <a:solidFill>
                  <a:srgbClr val="FFFF00"/>
                </a:solidFill>
              </a:rPr>
              <a:t>  გადამზიდავი  და ლოგისტიკური კომპანიები                                                                            .</a:t>
            </a:r>
          </a:p>
          <a:p>
            <a:pPr algn="ctr">
              <a:buFont typeface="Wingdings" pitchFamily="2" charset="2"/>
              <a:buChar char="q"/>
            </a:pPr>
            <a:r>
              <a:rPr lang="ka-GE" b="1" dirty="0" smtClean="0">
                <a:solidFill>
                  <a:srgbClr val="FFFF00"/>
                </a:solidFill>
              </a:rPr>
              <a:t> დიპლომატიური დაწესებულებები  და  არასამთავრობო  ორგანიზაციები                        .</a:t>
            </a:r>
          </a:p>
          <a:p>
            <a:pPr algn="ctr">
              <a:buFont typeface="Wingdings" pitchFamily="2" charset="2"/>
              <a:buChar char="q"/>
            </a:pPr>
            <a:r>
              <a:rPr lang="ka-GE" b="1" dirty="0" smtClean="0">
                <a:solidFill>
                  <a:srgbClr val="FFFF00"/>
                </a:solidFill>
              </a:rPr>
              <a:t> საბაჟო  საწყობები  და  ტერმინალები                                                                                              </a:t>
            </a:r>
            <a:r>
              <a:rPr lang="ka-GE" dirty="0" smtClean="0"/>
              <a:t>.</a:t>
            </a:r>
          </a:p>
          <a:p>
            <a:pPr algn="ctr">
              <a:buFont typeface="Courier New" pitchFamily="49" charset="0"/>
              <a:buChar char="o"/>
            </a:pPr>
            <a:r>
              <a:rPr lang="ka-GE" dirty="0" smtClean="0"/>
              <a:t> საბაჟო ბროკერად, საბაჟო  დეკლარანტად, საბაჟო  გაფორმების  სპეციალისტად</a:t>
            </a:r>
          </a:p>
          <a:p>
            <a:pPr algn="ctr"/>
            <a:endParaRPr lang="ka-GE" dirty="0" smtClean="0"/>
          </a:p>
          <a:p>
            <a:pPr algn="just">
              <a:buFont typeface="Wingdings" pitchFamily="2" charset="2"/>
              <a:buChar char="v"/>
            </a:pPr>
            <a:r>
              <a:rPr lang="ka-GE" dirty="0" smtClean="0"/>
              <a:t>ეს ფუნქციები შესაძლოა შერწყმულ იქნას ლოგისტიკის სპეციალისტის, საბაჟო ტერმინალის მომსახურების განყოფილების  სპეციალისტის  ფუნქციებთან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84777" y="6355976"/>
            <a:ext cx="3523128" cy="21515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dirty="0" smtClean="0">
                <a:solidFill>
                  <a:srgbClr val="C00000"/>
                </a:solidFill>
              </a:rPr>
              <a:t>აკაკი წერეთლის სახელმწიფო უნივერსიტეტი</a:t>
            </a:r>
            <a:endParaRPr lang="en-US" sz="1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0506615"/>
      </p:ext>
    </p:extLst>
  </p:cSld>
  <p:clrMapOvr>
    <a:masterClrMapping/>
  </p:clrMapOvr>
  <p:transition advTm="12000"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437</TotalTime>
  <Words>614</Words>
  <Application>Microsoft Office PowerPoint</Application>
  <PresentationFormat>Custom</PresentationFormat>
  <Paragraphs>183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Paper</vt:lpstr>
      <vt:lpstr>მოდულური  პროფესიული  საგანმანათლებლო პროგრამა  საბაჟო საქმე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თეორიული  მასალის  სანახავად  გადადი  ლინკზე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55</cp:revision>
  <dcterms:created xsi:type="dcterms:W3CDTF">2020-05-07T15:59:23Z</dcterms:created>
  <dcterms:modified xsi:type="dcterms:W3CDTF">2020-06-03T17:57:21Z</dcterms:modified>
</cp:coreProperties>
</file>