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B397A-02B3-420D-A568-995830A89D41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BFE13-B8DD-40D2-B78A-34C8BFDC4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6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BFE13-B8DD-40D2-B78A-34C8BFDC47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4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9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5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2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5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4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5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2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5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1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2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13E6-82D4-4D2F-80C7-4303CE5B404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6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vet.ge/wp-content/uploads/2015/08/studentis-saxelmzgvanelo-ofisis-menejmenti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საოფისე საქმე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/>
              <a:t>აკაკი წერეთლის სახელმწიფო უნივერსიტეტი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29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ოფისის მენეჯერის პროფესიული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5410"/>
            <a:ext cx="11076709" cy="661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ffice Manager Parttime | Vacancy Driebergen, Utrecht | Trading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884" y="75368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230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5" y="124691"/>
            <a:ext cx="12053455" cy="2230582"/>
          </a:xfrm>
        </p:spPr>
        <p:txBody>
          <a:bodyPr>
            <a:noAutofit/>
          </a:bodyPr>
          <a:lstStyle/>
          <a:p>
            <a:pPr lvl="0"/>
            <a:r>
              <a:rPr lang="ka-GE" sz="3200" b="1" dirty="0"/>
              <a:t>პროგრამის მიზანი</a:t>
            </a:r>
            <a:r>
              <a:rPr lang="en-US" sz="3200" b="1" dirty="0"/>
              <a:t>: </a:t>
            </a:r>
            <a:r>
              <a:rPr lang="ka-GE" sz="3200" dirty="0"/>
              <a:t>პროგრამის მიზანია, მოამზადოს კვალიფიციური </a:t>
            </a:r>
            <a:r>
              <a:rPr lang="en-GB" sz="3200" dirty="0" err="1"/>
              <a:t>ადმინისტრაციულ</a:t>
            </a:r>
            <a:r>
              <a:rPr lang="ka-GE" sz="3200" dirty="0"/>
              <a:t>ი </a:t>
            </a:r>
            <a:r>
              <a:rPr lang="en-GB" sz="3200" dirty="0" err="1"/>
              <a:t>დამხმარე</a:t>
            </a:r>
            <a:r>
              <a:rPr lang="en-GB" sz="3200" dirty="0"/>
              <a:t> </a:t>
            </a:r>
            <a:r>
              <a:rPr lang="en-GB" sz="3200" dirty="0" err="1"/>
              <a:t>პერსონალ</a:t>
            </a:r>
            <a:r>
              <a:rPr lang="ka-GE" sz="3200" dirty="0"/>
              <a:t>ი, რომელიც შეძლებს საკუთარი კომპეტენციის  ფარგლებში დაწესებულების აქტივობების დაგეგმვას, მართვასა და დაწესებულების დოკუმენტბრუნვას.</a:t>
            </a:r>
            <a:endParaRPr lang="en-US" sz="3200" dirty="0"/>
          </a:p>
        </p:txBody>
      </p:sp>
      <p:pic>
        <p:nvPicPr>
          <p:cNvPr id="2050" name="Picture 2" descr="სსიპ კოლეჯი „მერმისის“ სტუდენტების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355273"/>
            <a:ext cx="908411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84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mote Business Manager | Remote Finance Manage – HCLL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56" y="-55418"/>
            <a:ext cx="4835244" cy="44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7928" y="2828836"/>
            <a:ext cx="619298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2000" b="1" dirty="0">
                <a:ea typeface="Sylfaen" panose="010A0502050306030303" pitchFamily="18" charset="0"/>
                <a:cs typeface="Sylfaen" panose="010A0502050306030303" pitchFamily="18" charset="0"/>
              </a:rPr>
              <a:t>კურსდამთავრებულთა კარიერული შესაძლებლობები: </a:t>
            </a:r>
            <a:r>
              <a:rPr lang="ka-GE" sz="2000" dirty="0">
                <a:ea typeface="Times New Roman" panose="02020603050405020304" pitchFamily="18" charset="0"/>
                <a:cs typeface="Sylfaen" panose="010A0502050306030303" pitchFamily="18" charset="0"/>
              </a:rPr>
              <a:t>საოფისე საქმეში საშუალო პროფესიული </a:t>
            </a:r>
            <a:r>
              <a:rPr lang="ka-GE" sz="20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კვალიფიკაციის მფლობელს შეუძლია 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დასაქმდეს საჯარო და კერძო დაწესებულებებში ოფისის მენეჯერად, ხელმძღვანელის თანაშემწედ, მდივნად. დოკუმენტაციის წარმოებასა და გარკვეული ორგანიზაციული ქვედანაყოფების ადმინისტრაციული სტრუქტურული ერთეულის სპეციალისტად და დამხმარე მუშაკებად</a:t>
            </a:r>
            <a:endParaRPr lang="en-US" sz="2000" dirty="0">
              <a:effectLst/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2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319230"/>
              </p:ext>
            </p:extLst>
          </p:nvPr>
        </p:nvGraphicFramePr>
        <p:xfrm>
          <a:off x="173182" y="374073"/>
          <a:ext cx="10515600" cy="2615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042">
                  <a:extLst>
                    <a:ext uri="{9D8B030D-6E8A-4147-A177-3AD203B41FA5}">
                      <a16:colId xmlns:a16="http://schemas.microsoft.com/office/drawing/2014/main" xmlns="" val="4083219127"/>
                    </a:ext>
                  </a:extLst>
                </a:gridCol>
                <a:gridCol w="9738119">
                  <a:extLst>
                    <a:ext uri="{9D8B030D-6E8A-4147-A177-3AD203B41FA5}">
                      <a16:colId xmlns:a16="http://schemas.microsoft.com/office/drawing/2014/main" xmlns="" val="3328405215"/>
                    </a:ext>
                  </a:extLst>
                </a:gridCol>
                <a:gridCol w="226439">
                  <a:extLst>
                    <a:ext uri="{9D8B030D-6E8A-4147-A177-3AD203B41FA5}">
                      <a16:colId xmlns:a16="http://schemas.microsoft.com/office/drawing/2014/main" xmlns="" val="2806239254"/>
                    </a:ext>
                  </a:extLst>
                </a:gridCol>
              </a:tblGrid>
              <a:tr h="151429">
                <a:tc gridSpan="3">
                  <a:txBody>
                    <a:bodyPr/>
                    <a:lstStyle/>
                    <a:p>
                      <a:pPr marL="1714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ზოგადი მოდულები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6925045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მოდულის დასახელება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1524198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ინფორმაციული წიგნიერება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21049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ინტერპერსონალური</a:t>
                      </a:r>
                      <a:r>
                        <a:rPr lang="ru-RU" sz="1800" dirty="0">
                          <a:effectLst/>
                        </a:rPr>
                        <a:t>კომუნიკაც</a:t>
                      </a:r>
                      <a:r>
                        <a:rPr lang="ka-GE" sz="1800" dirty="0">
                          <a:effectLst/>
                        </a:rPr>
                        <a:t>ია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8647269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რაოდენობრივი წიგნიერება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6536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ინგლისური  </a:t>
                      </a:r>
                      <a:r>
                        <a:rPr lang="en-US" sz="1800" dirty="0" err="1">
                          <a:effectLst/>
                        </a:rPr>
                        <a:t>ენა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5542262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მეწარმეობა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8740113"/>
                  </a:ext>
                </a:extLst>
              </a:tr>
            </a:tbl>
          </a:graphicData>
        </a:graphic>
      </p:graphicFrame>
      <p:pic>
        <p:nvPicPr>
          <p:cNvPr id="6" name="Picture 2" descr="საოფისე საქმე (მოდულური) – კოლეჯი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1146752"/>
            <a:ext cx="6785825" cy="451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23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772342"/>
              </p:ext>
            </p:extLst>
          </p:nvPr>
        </p:nvGraphicFramePr>
        <p:xfrm>
          <a:off x="0" y="-1"/>
          <a:ext cx="12192000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9577">
                  <a:extLst>
                    <a:ext uri="{9D8B030D-6E8A-4147-A177-3AD203B41FA5}">
                      <a16:colId xmlns:a16="http://schemas.microsoft.com/office/drawing/2014/main" xmlns="" val="1851835876"/>
                    </a:ext>
                  </a:extLst>
                </a:gridCol>
                <a:gridCol w="5303212">
                  <a:extLst>
                    <a:ext uri="{9D8B030D-6E8A-4147-A177-3AD203B41FA5}">
                      <a16:colId xmlns:a16="http://schemas.microsoft.com/office/drawing/2014/main" xmlns="" val="159129449"/>
                    </a:ext>
                  </a:extLst>
                </a:gridCol>
                <a:gridCol w="1239211">
                  <a:extLst>
                    <a:ext uri="{9D8B030D-6E8A-4147-A177-3AD203B41FA5}">
                      <a16:colId xmlns:a16="http://schemas.microsoft.com/office/drawing/2014/main" xmlns="" val="106930205"/>
                    </a:ext>
                  </a:extLst>
                </a:gridCol>
              </a:tblGrid>
              <a:tr h="430176">
                <a:tc gridSpan="2">
                  <a:txBody>
                    <a:bodyPr/>
                    <a:lstStyle/>
                    <a:p>
                      <a:pPr marL="1714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მოდულის დასახელება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კრედიტი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43681952"/>
                  </a:ext>
                </a:extLst>
              </a:tr>
              <a:tr h="430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გაცნობითი პრაქტიკა-საოფისე საქმე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7288877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დოკუმენტებისრეკვიზიტებისადაბლანკებისგაფორმება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2,5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97766643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კორესპონდენციისორგანიზება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r>
                        <a:rPr lang="ka-GE" sz="1200" dirty="0">
                          <a:effectLst/>
                        </a:rPr>
                        <a:t>,5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23183683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საინფორმაციო-საცნობაროდოკუმენტებისწარმოება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r>
                        <a:rPr lang="ka-GE" sz="1200">
                          <a:effectLst/>
                        </a:rPr>
                        <a:t>,5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04097231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ნორმატიულიაქტებისგამოყენება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42275013"/>
                  </a:ext>
                </a:extLst>
              </a:tr>
              <a:tr h="877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მმართველობითიდოკუმენტებისმომზადება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Stone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38485281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დოკუმენტებისარქივისთვისგადასაცემადმომზადება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68511371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ადმინისტრაციულიასისტირება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32837320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საორგანიზაციოდოკუმენტებისპროექტებისმომზადება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1,5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01905167"/>
                  </a:ext>
                </a:extLst>
              </a:tr>
              <a:tr h="430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საოფისე შეხვედრებისა და ღონისძიებების დაგეგმვა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92025195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საფინანსოდოკუმენტებთანმუშაობა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97185735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საოფისედასამეურნეომარაგებისმართვა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11040261"/>
                  </a:ext>
                </a:extLst>
              </a:tr>
              <a:tr h="430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მენეჯმენტის ზოგადი კონცეფციები და საკადრო დოკუმენტაციის წარმოება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78718704"/>
                  </a:ext>
                </a:extLst>
              </a:tr>
              <a:tr h="430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საწარმოო პრაქტიკა-საოფისე საქმე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13247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381000"/>
            <a:ext cx="11163300" cy="64770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a-GE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 </a:t>
            </a:r>
            <a:r>
              <a:rPr lang="ka-GE" sz="3200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კურსდამთავრებულს შეუძლია</a:t>
            </a:r>
            <a:r>
              <a:rPr lang="ka-GE" sz="3200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: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დაგეგმოს შეხვედრები და მივლინებები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მონაწილეობა მიიღოს ბიუჯეტის დაგეგმვაში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აწარმოოს მიმოწერა სხვადასხვა საკითხებზე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მოამზადოს დოკუმენტების პროექტები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მართოს ორგანიზაციის დოკუმენტბრუნვა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 smtClean="0">
                <a:ea typeface="Sylfaen" panose="010A0502050306030303" pitchFamily="18" charset="0"/>
                <a:cs typeface="Sylfaen" panose="010A0502050306030303" pitchFamily="18" charset="0"/>
              </a:rPr>
              <a:t>კოორდინირებაგაუწიოს ორგანიზაციული ქვედანაყოფების </a:t>
            </a: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საქმიანობას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უზრუნველჰყოს ინფორმაციის გაცვლა ორგანიზაციის სხვადასხვა ქვეგანყოფილებას შორის.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3458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თეორიული მასალის სანახავად გადადით ლინკზე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http://vet.ge/wp-content/uploads/2015/08/studentis-saxelmzgvanelo-ofisis-menejmenti.pdf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897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6" y="2618509"/>
            <a:ext cx="11790217" cy="1302761"/>
          </a:xfrm>
        </p:spPr>
        <p:txBody>
          <a:bodyPr/>
          <a:lstStyle/>
          <a:p>
            <a:pPr algn="ctr"/>
            <a:r>
              <a:rPr lang="ka-GE" dirty="0" smtClean="0"/>
              <a:t>გისურვებთ წარმატებას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8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183</Words>
  <Application>Microsoft Office PowerPoint</Application>
  <PresentationFormat>Custom</PresentationFormat>
  <Paragraphs>61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საოფისე საქმე</vt:lpstr>
      <vt:lpstr>PowerPoint Presentation</vt:lpstr>
      <vt:lpstr>პროგრამის მიზანი: პროგრამის მიზანია, მოამზადოს კვალიფიციური ადმინისტრაციული დამხმარე პერსონალი, რომელიც შეძლებს საკუთარი კომპეტენციის  ფარგლებში დაწესებულების აქტივობების დაგეგმვას, მართვასა და დაწესებულების დოკუმენტბრუნვას.</vt:lpstr>
      <vt:lpstr>PowerPoint Presentation</vt:lpstr>
      <vt:lpstr>PowerPoint Presentation</vt:lpstr>
      <vt:lpstr>PowerPoint Presentation</vt:lpstr>
      <vt:lpstr>PowerPoint Presentation</vt:lpstr>
      <vt:lpstr>თეორიული მასალის სანახავად გადადით ლინკზე</vt:lpstr>
      <vt:lpstr>გისურვებთ წარმატებას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ოფისის მენეჯერი</dc:title>
  <dc:creator>Windows User</dc:creator>
  <cp:lastModifiedBy>user</cp:lastModifiedBy>
  <cp:revision>15</cp:revision>
  <dcterms:created xsi:type="dcterms:W3CDTF">2020-05-07T15:29:20Z</dcterms:created>
  <dcterms:modified xsi:type="dcterms:W3CDTF">2020-06-02T04:44:58Z</dcterms:modified>
</cp:coreProperties>
</file>