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5" r:id="rId7"/>
    <p:sldId id="262" r:id="rId8"/>
    <p:sldId id="266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2876A4-D95A-41BD-B14E-243F271831E6}" type="datetimeFigureOut">
              <a:rPr lang="en-US" smtClean="0"/>
              <a:pPr/>
              <a:t>6/1/2020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C5AC37-ECDD-49A7-9500-9CA5FA80B5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701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C5AC37-ECDD-49A7-9500-9CA5FA80B521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vet.ge/wp-content/uploads/2015/08/studentis-saxelmdzgvanelo-molare-operatori.pdf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ka-GE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საფინანსო სერვისები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886200"/>
            <a:ext cx="9144000" cy="1752600"/>
          </a:xfrm>
        </p:spPr>
        <p:txBody>
          <a:bodyPr>
            <a:normAutofit/>
          </a:bodyPr>
          <a:lstStyle/>
          <a:p>
            <a:r>
              <a:rPr lang="ka-GE" sz="2800" dirty="0" smtClean="0">
                <a:solidFill>
                  <a:schemeClr val="tx2"/>
                </a:solidFill>
              </a:rPr>
              <a:t>აკაკი წერეთლის სახელმწიფო უნივერსიტეტი</a:t>
            </a:r>
            <a:endParaRPr lang="en-US" sz="28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0656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ka-GE" sz="3200" i="1" dirty="0" smtClean="0"/>
              <a:t>შენზე მორგებული სასწავლო გარემო</a:t>
            </a:r>
            <a:endParaRPr lang="en-US" sz="3200" i="1" dirty="0"/>
          </a:p>
        </p:txBody>
      </p:sp>
      <p:pic>
        <p:nvPicPr>
          <p:cNvPr id="1026" name="Picture 2" descr="C:\Users\User\Desktop\100893374_576589612993196_6416571120341745664_n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09800"/>
            <a:ext cx="8491833" cy="41861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a-GE" sz="3200" dirty="0" smtClean="0"/>
              <a:t>დასაქმების შესაძლებლობები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ka-GE" sz="2800" dirty="0" smtClean="0"/>
              <a:t>ბანკებსა და არასაბანკო საკრედიტო-საფინანსო დაწესებულებებში მოლარე და ოპერატორი</a:t>
            </a:r>
          </a:p>
          <a:p>
            <a:pPr>
              <a:buNone/>
            </a:pPr>
            <a:endParaRPr lang="ka-GE" sz="2800" dirty="0" smtClean="0"/>
          </a:p>
          <a:p>
            <a:r>
              <a:rPr lang="ka-GE" sz="2800" dirty="0" smtClean="0"/>
              <a:t>სხვადასხვა სავაჭრო ობიეტებში მოლარე (მათ შორის ბილეთების გაყიდვის სალაროებში)</a:t>
            </a:r>
          </a:p>
          <a:p>
            <a:pPr>
              <a:buNone/>
            </a:pPr>
            <a:endParaRPr lang="ka-GE" sz="2800" dirty="0" smtClean="0"/>
          </a:p>
          <a:p>
            <a:r>
              <a:rPr lang="ka-GE" sz="2800" dirty="0" smtClean="0"/>
              <a:t>ნივთების დაგირავებითა და ფულადი თანხების გაცემით დაკავებული აგენტი და ბუკმეკერი</a:t>
            </a:r>
          </a:p>
          <a:p>
            <a:endParaRPr lang="en-US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ka-GE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საფინანსო სერვისები</a:t>
            </a:r>
            <a:endParaRPr lang="en-US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C:\Users\User\Desktop\100738244_303226964409310_2478825398335438848_n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843881"/>
            <a:ext cx="4038600" cy="4038600"/>
          </a:xfrm>
          <a:prstGeom prst="rect">
            <a:avLst/>
          </a:prstGeom>
          <a:noFill/>
        </p:spPr>
      </p:pic>
      <p:pic>
        <p:nvPicPr>
          <p:cNvPr id="3075" name="Picture 3" descr="C:\Users\User\Desktop\100748952_557188138567188_649836768157237248_n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843881"/>
            <a:ext cx="4038600" cy="4038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ka-GE" sz="3200" dirty="0" smtClean="0"/>
              <a:t>“საფინანსო სერვისების” კურსდამთავრებულს შეუძლია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229600" cy="452596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ka-GE" sz="2800" dirty="0" smtClean="0"/>
              <a:t>აწარმოოს ნაღდი და უნაღდო ანგარიშწსორება სავაჭრო ობიექტებში</a:t>
            </a:r>
          </a:p>
          <a:p>
            <a:pPr>
              <a:buFont typeface="Wingdings" pitchFamily="2" charset="2"/>
              <a:buChar char="v"/>
            </a:pPr>
            <a:r>
              <a:rPr lang="ka-GE" sz="2800" dirty="0" smtClean="0"/>
              <a:t>აწარმოოს ნაღდი და უნაღდო ანგარიშწსორება საბანკო დაწესებულებებში</a:t>
            </a:r>
          </a:p>
          <a:p>
            <a:pPr>
              <a:buFont typeface="Wingdings" pitchFamily="2" charset="2"/>
              <a:buChar char="v"/>
            </a:pPr>
            <a:r>
              <a:rPr lang="ka-GE" sz="2800" dirty="0" smtClean="0"/>
              <a:t>განახორციელოს სალარო და საბანკო ოპერაციები</a:t>
            </a:r>
          </a:p>
          <a:p>
            <a:pPr>
              <a:buFont typeface="Wingdings" pitchFamily="2" charset="2"/>
              <a:buChar char="v"/>
            </a:pPr>
            <a:r>
              <a:rPr lang="ka-GE" sz="2800" dirty="0" smtClean="0"/>
              <a:t>შესთავაზოს კლიენტებს საბანკო პროდუქტები</a:t>
            </a:r>
          </a:p>
          <a:p>
            <a:pPr>
              <a:buFont typeface="Wingdings" pitchFamily="2" charset="2"/>
              <a:buChar char="v"/>
            </a:pPr>
            <a:r>
              <a:rPr lang="ka-GE" sz="2800" dirty="0" smtClean="0"/>
              <a:t>ეფექტურად მოემსახუროს კლიენტებს</a:t>
            </a:r>
          </a:p>
          <a:p>
            <a:pPr>
              <a:buFont typeface="Wingdings" pitchFamily="2" charset="2"/>
              <a:buChar char="v"/>
            </a:pPr>
            <a:endParaRPr lang="en-US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172200"/>
            <a:ext cx="7315200" cy="53340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ka-GE" spc="600" dirty="0" smtClean="0"/>
              <a:t>პროგრამის სტრუქტურა და კრედიტები</a:t>
            </a:r>
            <a:endParaRPr lang="en-US" spc="600" dirty="0"/>
          </a:p>
        </p:txBody>
      </p:sp>
      <p:graphicFrame>
        <p:nvGraphicFramePr>
          <p:cNvPr id="5" name="Picture Placeholder 4"/>
          <p:cNvGraphicFramePr>
            <a:graphicFrameLocks noGrp="1"/>
          </p:cNvGraphicFramePr>
          <p:nvPr>
            <p:ph type="pic" idx="1"/>
          </p:nvPr>
        </p:nvGraphicFramePr>
        <p:xfrm>
          <a:off x="1905000" y="304800"/>
          <a:ext cx="5410200" cy="5976408"/>
        </p:xfrm>
        <a:graphic>
          <a:graphicData uri="http://schemas.openxmlformats.org/drawingml/2006/table">
            <a:tbl>
              <a:tblPr/>
              <a:tblGrid>
                <a:gridCol w="253179"/>
                <a:gridCol w="4507009"/>
                <a:gridCol w="650012"/>
              </a:tblGrid>
              <a:tr h="528326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050" b="1" dirty="0">
                          <a:latin typeface="Sylfaen"/>
                          <a:ea typeface="Sylfaen,Sylfaen,Sylfaen,Sylfaen"/>
                          <a:cs typeface="Sylfaen,Sylfaen,Sylfaen,Sylfaen"/>
                        </a:rPr>
                        <a:t>ზოგადი მოდულები</a:t>
                      </a: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695" marR="576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607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Sylfaen"/>
                          <a:ea typeface="Sylfaen,Sylfaen,Sylfaen,Sylfaen"/>
                          <a:cs typeface="Sylfaen,Sylfaen,Sylfaen,Sylfaen"/>
                        </a:rPr>
                        <a:t>№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695" marR="576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050" b="1" dirty="0">
                          <a:latin typeface="Sylfaen"/>
                          <a:ea typeface="Sylfaen,Sylfaen,Sylfaen,Sylfaen"/>
                          <a:cs typeface="Sylfaen,Sylfaen,Sylfaen,Sylfaen"/>
                        </a:rPr>
                        <a:t>მოდულის დასახელება</a:t>
                      </a: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695" marR="576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050" b="1">
                          <a:latin typeface="Sylfaen"/>
                          <a:ea typeface="Sylfaen,Sylfaen,Sylfaen,Sylfaen"/>
                          <a:cs typeface="Sylfaen,Sylfaen,Sylfaen,Sylfaen"/>
                        </a:rPr>
                        <a:t>კრედიტი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695" marR="576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9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050" b="1">
                          <a:latin typeface="Sylfaen"/>
                          <a:ea typeface="Sylfaen,Sylfaen,Sylfaen,Sylfaen"/>
                          <a:cs typeface="Sylfaen,Sylfaen,Sylfaen,Sylfaen"/>
                        </a:rPr>
                        <a:t>1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695" marR="576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050" dirty="0">
                          <a:latin typeface="Sylfaen"/>
                          <a:ea typeface="Sylfaen,Sylfaen,Arial"/>
                          <a:cs typeface="Sylfaen,Sylfaen,Arial"/>
                        </a:rPr>
                        <a:t>ინფორმაციული წიგნიერება</a:t>
                      </a:r>
                      <a:r>
                        <a:rPr lang="en-US" sz="1050" dirty="0">
                          <a:latin typeface="Sylfaen"/>
                          <a:ea typeface="Sylfaen,Sylfaen,Arial"/>
                          <a:cs typeface="Sylfaen,Sylfaen,Arial"/>
                        </a:rPr>
                        <a:t> 1</a:t>
                      </a: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695" marR="576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050" b="1">
                          <a:latin typeface="Sylfaen"/>
                          <a:ea typeface="Calibri"/>
                          <a:cs typeface="Arial"/>
                        </a:rPr>
                        <a:t>3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695" marR="576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9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050" b="1">
                          <a:latin typeface="Sylfaen"/>
                          <a:ea typeface="Sylfaen,Sylfaen,Sylfaen,Sylfaen"/>
                          <a:cs typeface="Sylfaen,Sylfaen,Sylfaen,Sylfaen"/>
                        </a:rPr>
                        <a:t>2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695" marR="576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050" dirty="0">
                          <a:latin typeface="Sylfaen"/>
                          <a:ea typeface="Sylfaen,Sylfaen,Arial"/>
                          <a:cs typeface="Sylfaen"/>
                        </a:rPr>
                        <a:t>ინტერპერსონალური </a:t>
                      </a:r>
                      <a:r>
                        <a:rPr lang="ru-RU" sz="1050" dirty="0">
                          <a:latin typeface="Sylfaen"/>
                          <a:ea typeface="Sylfaen,Sylfaen,Arial"/>
                          <a:cs typeface="Sylfaen"/>
                        </a:rPr>
                        <a:t>კომუნიკაც</a:t>
                      </a:r>
                      <a:r>
                        <a:rPr lang="ka-GE" sz="1050" dirty="0">
                          <a:latin typeface="Sylfaen"/>
                          <a:ea typeface="Sylfaen,Sylfaen,Arial"/>
                          <a:cs typeface="Sylfaen"/>
                        </a:rPr>
                        <a:t>ია</a:t>
                      </a: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695" marR="576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050" b="1">
                          <a:latin typeface="Sylfaen"/>
                          <a:ea typeface="Calibri"/>
                          <a:cs typeface="Times New Roman"/>
                        </a:rPr>
                        <a:t>3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695" marR="576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9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050" b="1">
                          <a:latin typeface="Sylfaen"/>
                          <a:ea typeface="Sylfaen,Sylfaen,Sylfaen,Sylfaen"/>
                          <a:cs typeface="Sylfaen,Sylfaen,Sylfaen,Sylfaen"/>
                        </a:rPr>
                        <a:t>3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695" marR="576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050" dirty="0">
                          <a:latin typeface="Sylfaen"/>
                          <a:ea typeface="Calibri"/>
                          <a:cs typeface="Arial"/>
                        </a:rPr>
                        <a:t>რაოდენობრივი წიგნიერება</a:t>
                      </a: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695" marR="576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050" b="1">
                          <a:latin typeface="Sylfaen"/>
                          <a:ea typeface="Calibri"/>
                          <a:cs typeface="Times New Roman"/>
                        </a:rPr>
                        <a:t>2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695" marR="576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9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050" b="1">
                          <a:latin typeface="Sylfaen"/>
                          <a:ea typeface="Sylfaen,Sylfaen,Sylfaen,Sylfaen"/>
                          <a:cs typeface="Sylfaen,Sylfaen,Sylfaen,Sylfaen"/>
                        </a:rPr>
                        <a:t>4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695" marR="576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050" dirty="0">
                          <a:latin typeface="Sylfaen"/>
                          <a:ea typeface="Calibri"/>
                          <a:cs typeface="Arial"/>
                        </a:rPr>
                        <a:t>ინგლისური ენა</a:t>
                      </a: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695" marR="576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050" b="1">
                          <a:latin typeface="Sylfaen"/>
                          <a:ea typeface="Calibri"/>
                          <a:cs typeface="Times New Roman"/>
                        </a:rPr>
                        <a:t>4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695" marR="576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9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050" b="1">
                          <a:latin typeface="Sylfaen"/>
                          <a:ea typeface="Sylfaen,Sylfaen,Sylfaen,Sylfaen"/>
                          <a:cs typeface="Sylfaen,Sylfaen,Sylfaen,Sylfaen"/>
                        </a:rPr>
                        <a:t>5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695" marR="576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050" dirty="0">
                          <a:latin typeface="Sylfaen"/>
                          <a:ea typeface="Calibri"/>
                          <a:cs typeface="Arial"/>
                        </a:rPr>
                        <a:t>მეწარმეობა 1</a:t>
                      </a: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695" marR="576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050" b="1">
                          <a:latin typeface="Sylfaen"/>
                          <a:ea typeface="Calibri"/>
                          <a:cs typeface="Times New Roman"/>
                        </a:rPr>
                        <a:t>2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695" marR="576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9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050" b="1">
                          <a:latin typeface="Sylfaen"/>
                          <a:ea typeface="Sylfaen,Sylfaen,Sylfaen,Sylfaen"/>
                          <a:cs typeface="Sylfaen,Sylfaen,Sylfaen,Sylfaen"/>
                        </a:rPr>
                        <a:t>6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695" marR="576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err="1">
                          <a:latin typeface="Sylfaen"/>
                          <a:ea typeface="Calibri"/>
                          <a:cs typeface="Arial"/>
                        </a:rPr>
                        <a:t>სამოქალაქოგანათლება</a:t>
                      </a: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695" marR="576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1">
                          <a:latin typeface="Sylfaen"/>
                          <a:ea typeface="Calibri"/>
                          <a:cs typeface="Times New Roman"/>
                        </a:rPr>
                        <a:t>2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695" marR="576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91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3195" algn="l"/>
                        </a:tabLst>
                      </a:pPr>
                      <a:r>
                        <a:rPr lang="ka-GE" sz="1050" b="1" dirty="0">
                          <a:latin typeface="Sylfaen"/>
                          <a:ea typeface="Calibri"/>
                          <a:cs typeface="Times New Roman"/>
                        </a:rPr>
                        <a:t>ჯამი</a:t>
                      </a: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695" marR="576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050" b="1">
                          <a:latin typeface="Sylfaen"/>
                          <a:ea typeface="Calibri"/>
                          <a:cs typeface="Times New Roman"/>
                        </a:rPr>
                        <a:t>16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695" marR="576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973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050" b="1" dirty="0">
                          <a:latin typeface="Sylfaen"/>
                          <a:ea typeface="Sylfaen,Sylfaen,Sylfaen,Sylfaen"/>
                          <a:cs typeface="Sylfaen,Sylfaen,Sylfaen,Sylfaen"/>
                        </a:rPr>
                        <a:t>პროფესიული   მოდულები</a:t>
                      </a: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695" marR="576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607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Sylfaen"/>
                          <a:ea typeface="Sylfaen,Sylfaen,Sylfaen,Sylfaen"/>
                          <a:cs typeface="Sylfaen,Sylfaen,Sylfaen,Sylfaen"/>
                        </a:rPr>
                        <a:t>№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695" marR="576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050" b="1" dirty="0">
                          <a:latin typeface="Sylfaen"/>
                          <a:ea typeface="Sylfaen,Sylfaen,Sylfaen,Sylfaen"/>
                          <a:cs typeface="Sylfaen,Sylfaen,Sylfaen,Sylfaen"/>
                        </a:rPr>
                        <a:t>მოდულის დასახელება</a:t>
                      </a: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695" marR="576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050" b="1">
                          <a:latin typeface="Sylfaen"/>
                          <a:ea typeface="Sylfaen,Sylfaen,Sylfaen,Sylfaen"/>
                          <a:cs typeface="Sylfaen,Sylfaen,Sylfaen,Sylfaen"/>
                        </a:rPr>
                        <a:t>კრედიტი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695" marR="576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9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050" b="1">
                          <a:latin typeface="Sylfaen"/>
                          <a:ea typeface="Sylfaen,Sylfaen,Sylfaen,Sylfaen"/>
                          <a:cs typeface="Sylfaen,Sylfaen,Sylfaen,Sylfaen"/>
                        </a:rPr>
                        <a:t>7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695" marR="576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050" dirty="0">
                          <a:latin typeface="Sylfaen"/>
                          <a:ea typeface="Calibri"/>
                          <a:cs typeface="Sylfaen"/>
                        </a:rPr>
                        <a:t>გაცნობითი პრაქტიკა - საფინანსო სერვისები</a:t>
                      </a: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695" marR="576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050" b="1" dirty="0">
                          <a:latin typeface="Sylfaen"/>
                          <a:ea typeface="Calibri"/>
                          <a:cs typeface="Times New Roman"/>
                        </a:rPr>
                        <a:t>1</a:t>
                      </a: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695" marR="576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9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050" b="1">
                          <a:latin typeface="Sylfaen"/>
                          <a:ea typeface="Sylfaen,Sylfaen,Sylfaen,Sylfaen"/>
                          <a:cs typeface="Sylfaen,Sylfaen,Sylfaen,Sylfaen"/>
                        </a:rPr>
                        <a:t>8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695" marR="576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050" dirty="0">
                          <a:latin typeface="Sylfaen"/>
                          <a:ea typeface="Calibri"/>
                          <a:cs typeface="Sylfaen"/>
                        </a:rPr>
                        <a:t>ეროვნული და უცხოური ვალუტის დამცავი ნიშნები</a:t>
                      </a: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695" marR="576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050" b="1" dirty="0">
                          <a:latin typeface="Sylfaen"/>
                          <a:ea typeface="Calibri"/>
                          <a:cs typeface="Arial"/>
                        </a:rPr>
                        <a:t>2</a:t>
                      </a: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695" marR="576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9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050" b="1">
                          <a:latin typeface="Sylfaen"/>
                          <a:ea typeface="Sylfaen,Sylfaen,Sylfaen,Sylfaen"/>
                          <a:cs typeface="Sylfaen,Sylfaen,Sylfaen,Sylfaen"/>
                        </a:rPr>
                        <a:t>9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695" marR="576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050" dirty="0">
                          <a:latin typeface="Sylfaen"/>
                          <a:ea typeface="Calibri"/>
                          <a:cs typeface="Sylfaen"/>
                        </a:rPr>
                        <a:t>სერვის პლუსი</a:t>
                      </a: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695" marR="576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050" b="1" dirty="0">
                          <a:latin typeface="Sylfaen"/>
                          <a:ea typeface="Calibri"/>
                          <a:cs typeface="Arial"/>
                        </a:rPr>
                        <a:t>1,5</a:t>
                      </a: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695" marR="576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9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050" b="1">
                          <a:latin typeface="Sylfaen"/>
                          <a:ea typeface="Sylfaen,Sylfaen,Sylfaen,Sylfaen"/>
                          <a:cs typeface="Sylfaen,Sylfaen,Sylfaen,Sylfaen"/>
                        </a:rPr>
                        <a:t>10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695" marR="576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050" dirty="0">
                          <a:latin typeface="Sylfaen"/>
                          <a:ea typeface="Calibri"/>
                          <a:cs typeface="Sylfaen"/>
                        </a:rPr>
                        <a:t>სალაროს ოპერაციების განხორციელება</a:t>
                      </a: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695" marR="576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59080" algn="l"/>
                          <a:tab pos="535305" algn="ctr"/>
                        </a:tabLst>
                      </a:pPr>
                      <a:r>
                        <a:rPr lang="en-US" sz="1050" b="1">
                          <a:latin typeface="Sylfaen"/>
                          <a:ea typeface="Calibri"/>
                          <a:cs typeface="Arial"/>
                        </a:rPr>
                        <a:t>3</a:t>
                      </a:r>
                      <a:r>
                        <a:rPr lang="ka-GE" sz="1050" b="1">
                          <a:latin typeface="Sylfaen"/>
                          <a:ea typeface="Calibri"/>
                          <a:cs typeface="Arial"/>
                        </a:rPr>
                        <a:t>,5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695" marR="576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9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050" b="1">
                          <a:latin typeface="Sylfaen"/>
                          <a:ea typeface="Sylfaen,Sylfaen,Sylfaen,Sylfaen"/>
                          <a:cs typeface="Sylfaen,Sylfaen,Sylfaen,Sylfaen"/>
                        </a:rPr>
                        <a:t>11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695" marR="576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050" dirty="0">
                          <a:latin typeface="Sylfaen"/>
                          <a:ea typeface="Calibri"/>
                          <a:cs typeface="Sylfaen"/>
                        </a:rPr>
                        <a:t>ნაღდი ანგარიშსწორების საბანკო ოპერაციების განხორციელება</a:t>
                      </a: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695" marR="576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1">
                          <a:latin typeface="Sylfaen"/>
                          <a:ea typeface="Calibri"/>
                          <a:cs typeface="Arial"/>
                        </a:rPr>
                        <a:t>4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695" marR="576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9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050" b="1">
                          <a:latin typeface="Sylfaen"/>
                          <a:ea typeface="Sylfaen,Sylfaen,Sylfaen,Sylfaen"/>
                          <a:cs typeface="Sylfaen,Sylfaen,Sylfaen,Sylfaen"/>
                        </a:rPr>
                        <a:t>12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695" marR="576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050" dirty="0">
                          <a:latin typeface="Sylfaen"/>
                          <a:ea typeface="Calibri"/>
                          <a:cs typeface="Sylfaen"/>
                        </a:rPr>
                        <a:t>ანგარიშის გახსნა-დახურვა</a:t>
                      </a: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695" marR="576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050" b="1">
                          <a:latin typeface="Sylfaen"/>
                          <a:ea typeface="Calibri"/>
                          <a:cs typeface="Times New Roman"/>
                        </a:rPr>
                        <a:t>4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695" marR="576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9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050" b="1">
                          <a:latin typeface="Sylfaen"/>
                          <a:ea typeface="Sylfaen,Sylfaen,Sylfaen,Sylfaen"/>
                          <a:cs typeface="Sylfaen,Sylfaen,Sylfaen,Sylfaen"/>
                        </a:rPr>
                        <a:t>13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695" marR="576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err="1">
                          <a:latin typeface="Sylfaen"/>
                          <a:ea typeface="Calibri"/>
                          <a:cs typeface="Sylfaen"/>
                        </a:rPr>
                        <a:t>სწრაფი</a:t>
                      </a:r>
                      <a:r>
                        <a:rPr lang="ka-GE" sz="1050" dirty="0">
                          <a:latin typeface="Sylfaen"/>
                          <a:ea typeface="Calibri"/>
                          <a:cs typeface="Times New Roman"/>
                        </a:rPr>
                        <a:t>ფულადი </a:t>
                      </a:r>
                      <a:r>
                        <a:rPr lang="en-US" sz="1050" dirty="0" err="1">
                          <a:latin typeface="Sylfaen"/>
                          <a:ea typeface="Calibri"/>
                          <a:cs typeface="Sylfaen"/>
                        </a:rPr>
                        <a:t>გზავნილები</a:t>
                      </a: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695" marR="576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1" dirty="0">
                          <a:latin typeface="Sylfaen"/>
                          <a:ea typeface="Calibri"/>
                          <a:cs typeface="Arial"/>
                        </a:rPr>
                        <a:t>1</a:t>
                      </a: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695" marR="576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9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050" b="1">
                          <a:latin typeface="Sylfaen"/>
                          <a:ea typeface="Sylfaen,Sylfaen,Sylfaen,Sylfaen"/>
                          <a:cs typeface="Sylfaen,Sylfaen,Sylfaen,Sylfaen"/>
                        </a:rPr>
                        <a:t>14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695" marR="576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050" dirty="0">
                          <a:latin typeface="Sylfaen"/>
                          <a:ea typeface="Calibri"/>
                          <a:cs typeface="Sylfaen"/>
                        </a:rPr>
                        <a:t>უნაღდო ანგარიშსწორების საბანკო ოპერაციები</a:t>
                      </a: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695" marR="576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050" b="1" dirty="0">
                          <a:latin typeface="Sylfaen"/>
                          <a:ea typeface="Calibri"/>
                          <a:cs typeface="Arial"/>
                        </a:rPr>
                        <a:t>4</a:t>
                      </a: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695" marR="576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9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050" b="1">
                          <a:latin typeface="Sylfaen"/>
                          <a:ea typeface="Sylfaen,Sylfaen,Sylfaen,Sylfaen"/>
                          <a:cs typeface="Sylfaen,Sylfaen,Sylfaen,Sylfaen"/>
                        </a:rPr>
                        <a:t>15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695" marR="576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050" dirty="0">
                          <a:latin typeface="Sylfaen"/>
                          <a:ea typeface="Calibri"/>
                          <a:cs typeface="Sylfaen"/>
                        </a:rPr>
                        <a:t>სადეპოზიტო მომსახურება</a:t>
                      </a: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695" marR="576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1" dirty="0">
                          <a:latin typeface="Sylfaen"/>
                          <a:ea typeface="Calibri"/>
                          <a:cs typeface="Arial"/>
                        </a:rPr>
                        <a:t>4</a:t>
                      </a: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695" marR="576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9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1">
                          <a:latin typeface="Sylfaen"/>
                          <a:ea typeface="Sylfaen,Sylfaen,Sylfaen,Sylfaen"/>
                          <a:cs typeface="Sylfaen,Sylfaen,Sylfaen,Sylfaen"/>
                        </a:rPr>
                        <a:t>1</a:t>
                      </a:r>
                      <a:r>
                        <a:rPr lang="ka-GE" sz="1050" b="1">
                          <a:latin typeface="Sylfaen"/>
                          <a:ea typeface="Sylfaen,Sylfaen,Sylfaen,Sylfaen"/>
                          <a:cs typeface="Sylfaen,Sylfaen,Sylfaen,Sylfaen"/>
                        </a:rPr>
                        <a:t>6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695" marR="576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050" dirty="0">
                          <a:latin typeface="Sylfaen"/>
                          <a:ea typeface="Calibri"/>
                          <a:cs typeface="Sylfaen"/>
                        </a:rPr>
                        <a:t>საკრედიტო პროდუქტები</a:t>
                      </a: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695" marR="576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050" b="1" dirty="0">
                          <a:latin typeface="Sylfaen"/>
                          <a:ea typeface="Calibri"/>
                          <a:cs typeface="Arial"/>
                        </a:rPr>
                        <a:t>2</a:t>
                      </a: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695" marR="576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9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050" b="1">
                          <a:latin typeface="Sylfaen"/>
                          <a:ea typeface="Sylfaen,Sylfaen,Sylfaen,Sylfaen"/>
                          <a:cs typeface="Sylfaen,Sylfaen,Sylfaen,Sylfaen"/>
                        </a:rPr>
                        <a:t>17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695" marR="576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err="1">
                          <a:latin typeface="Sylfaen"/>
                          <a:ea typeface="Calibri"/>
                          <a:cs typeface="Sylfaen"/>
                        </a:rPr>
                        <a:t>დისტანციური</a:t>
                      </a:r>
                      <a:r>
                        <a:rPr lang="en-US" sz="1050" dirty="0">
                          <a:latin typeface="Sylfaen"/>
                          <a:ea typeface="Calibri"/>
                          <a:cs typeface="Sylfaen"/>
                        </a:rPr>
                        <a:t> </a:t>
                      </a:r>
                      <a:r>
                        <a:rPr lang="ka-GE" sz="1050" dirty="0">
                          <a:latin typeface="Sylfaen"/>
                          <a:ea typeface="Calibri"/>
                          <a:cs typeface="Sylfaen"/>
                        </a:rPr>
                        <a:t>საბანკო </a:t>
                      </a:r>
                      <a:r>
                        <a:rPr lang="en-US" sz="1050" dirty="0" err="1">
                          <a:latin typeface="Sylfaen"/>
                          <a:ea typeface="Calibri"/>
                          <a:cs typeface="Sylfaen"/>
                        </a:rPr>
                        <a:t>მომსახურებ</a:t>
                      </a:r>
                      <a:r>
                        <a:rPr lang="ka-GE" sz="1050" dirty="0">
                          <a:latin typeface="Sylfaen"/>
                          <a:ea typeface="Calibri"/>
                          <a:cs typeface="Sylfaen"/>
                        </a:rPr>
                        <a:t>ა</a:t>
                      </a: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695" marR="576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050" b="1" dirty="0">
                          <a:latin typeface="Sylfaen"/>
                          <a:ea typeface="Calibri"/>
                          <a:cs typeface="Arial"/>
                        </a:rPr>
                        <a:t>1</a:t>
                      </a:r>
                      <a:r>
                        <a:rPr lang="en-US" sz="1050" b="1" dirty="0">
                          <a:latin typeface="Sylfaen"/>
                          <a:ea typeface="Calibri"/>
                          <a:cs typeface="Arial"/>
                        </a:rPr>
                        <a:t>.5</a:t>
                      </a: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695" marR="576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7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050" b="1">
                          <a:latin typeface="Sylfaen"/>
                          <a:ea typeface="Sylfaen,Sylfaen,Sylfaen,Sylfaen"/>
                          <a:cs typeface="Sylfaen,Sylfaen,Sylfaen,Sylfaen"/>
                        </a:rPr>
                        <a:t>18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695" marR="576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050" dirty="0">
                          <a:latin typeface="Sylfaen"/>
                          <a:ea typeface="Calibri"/>
                          <a:cs typeface="Sylfaen"/>
                        </a:rPr>
                        <a:t>სავაჭრო ობიექტებში მომხმარებლის მომსახურება და პროდუქციის კონტროლი</a:t>
                      </a: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695" marR="576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050" b="1" dirty="0">
                          <a:latin typeface="Sylfaen"/>
                          <a:ea typeface="Calibri"/>
                          <a:cs typeface="Arial"/>
                        </a:rPr>
                        <a:t>3</a:t>
                      </a: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695" marR="576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9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050" b="1">
                          <a:latin typeface="Sylfaen"/>
                          <a:ea typeface="Sylfaen,Sylfaen,Sylfaen,Sylfaen"/>
                          <a:cs typeface="Sylfaen,Sylfaen,Sylfaen,Sylfaen"/>
                        </a:rPr>
                        <a:t>19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695" marR="576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050" dirty="0">
                          <a:latin typeface="Sylfaen"/>
                          <a:ea typeface="Calibri"/>
                          <a:cs typeface="Arial"/>
                        </a:rPr>
                        <a:t>საწარმოო პრაქტიკა - საფინანსო სერვისები</a:t>
                      </a: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695" marR="576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050" b="1" dirty="0">
                          <a:latin typeface="Sylfaen"/>
                          <a:ea typeface="Calibri"/>
                          <a:cs typeface="Times New Roman"/>
                        </a:rPr>
                        <a:t>3,5</a:t>
                      </a: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695" marR="576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91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050" b="1" dirty="0">
                          <a:latin typeface="Sylfaen"/>
                          <a:ea typeface="Calibri"/>
                          <a:cs typeface="Times New Roman"/>
                        </a:rPr>
                        <a:t>ჯამი</a:t>
                      </a: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695" marR="576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050" b="1" dirty="0">
                          <a:latin typeface="Sylfaen"/>
                          <a:ea typeface="Calibri"/>
                          <a:cs typeface="Times New Roman"/>
                        </a:rPr>
                        <a:t>35</a:t>
                      </a: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695" marR="576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9461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050" b="1" dirty="0">
                          <a:latin typeface="Sylfaen"/>
                          <a:ea typeface="Calibri"/>
                          <a:cs typeface="Times New Roman"/>
                        </a:rPr>
                        <a:t>სულ</a:t>
                      </a: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695" marR="576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050" b="1" dirty="0">
                          <a:latin typeface="Sylfaen"/>
                          <a:ea typeface="Calibri"/>
                          <a:cs typeface="Times New Roman"/>
                        </a:rPr>
                        <a:t>51</a:t>
                      </a: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695" marR="576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flipV="1">
            <a:off x="3352800" y="6857999"/>
            <a:ext cx="3925888" cy="45719"/>
          </a:xfrm>
        </p:spPr>
        <p:txBody>
          <a:bodyPr>
            <a:normAutofit fontScale="25000" lnSpcReduction="20000"/>
          </a:bodyPr>
          <a:lstStyle/>
          <a:p>
            <a:r>
              <a:rPr lang="ka-GE" dirty="0" smtClean="0"/>
              <a:t>პ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ka-GE" dirty="0" smtClean="0"/>
              <a:t>საფინანსო სერვისები</a:t>
            </a:r>
            <a:endParaRPr lang="en-US" dirty="0"/>
          </a:p>
        </p:txBody>
      </p:sp>
      <p:pic>
        <p:nvPicPr>
          <p:cNvPr id="4098" name="Picture 2" descr="C:\Users\User\Desktop\101498234_3610068512354485_36861277645045760_n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843881"/>
            <a:ext cx="4038600" cy="4038600"/>
          </a:xfrm>
          <a:prstGeom prst="rect">
            <a:avLst/>
          </a:prstGeom>
          <a:noFill/>
        </p:spPr>
      </p:pic>
      <p:pic>
        <p:nvPicPr>
          <p:cNvPr id="4099" name="Picture 3" descr="C:\Users\User\Desktop\100972979_252452049334980_6614355412294565888_n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19600" y="1371601"/>
            <a:ext cx="4724400" cy="4724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82000" cy="3962400"/>
          </a:xfrm>
        </p:spPr>
        <p:txBody>
          <a:bodyPr>
            <a:normAutofit/>
          </a:bodyPr>
          <a:lstStyle/>
          <a:p>
            <a:pPr algn="l"/>
            <a:r>
              <a:rPr lang="ka-GE" sz="3600" b="1" dirty="0" smtClean="0"/>
              <a:t>თეორიული მასალის სანახავად გადადით ლინკზე</a:t>
            </a:r>
            <a:br>
              <a:rPr lang="ka-GE" sz="3600" b="1" dirty="0" smtClean="0"/>
            </a:br>
            <a:r>
              <a:rPr lang="ka-GE" sz="3600" b="1" dirty="0" smtClean="0"/>
              <a:t/>
            </a:r>
            <a:br>
              <a:rPr lang="ka-GE" sz="3600" b="1" dirty="0" smtClean="0"/>
            </a:br>
            <a:r>
              <a:rPr lang="en-US" sz="3600" dirty="0" smtClean="0">
                <a:hlinkClick r:id="rId2"/>
              </a:rPr>
              <a:t>http://vet.ge/wp-content/uploads/2015/08/studentis-saxelmdzgvanelo-molare-operatori.pdf</a:t>
            </a:r>
            <a:endParaRPr lang="en-US" sz="36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210</Words>
  <Application>Microsoft Office PowerPoint</Application>
  <PresentationFormat>On-screen Show (4:3)</PresentationFormat>
  <Paragraphs>92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საფინანსო სერვისები</vt:lpstr>
      <vt:lpstr>შენზე მორგებული სასწავლო გარემო</vt:lpstr>
      <vt:lpstr>დასაქმების შესაძლებლობები</vt:lpstr>
      <vt:lpstr>საფინანსო სერვისები</vt:lpstr>
      <vt:lpstr>“საფინანსო სერვისების” კურსდამთავრებულს შეუძლია</vt:lpstr>
      <vt:lpstr>პროგრამის სტრუქტურა და კრედიტები</vt:lpstr>
      <vt:lpstr>საფინანსო სერვისები</vt:lpstr>
      <vt:lpstr>თეორიული მასალის სანახავად გადადით ლინკზე  http://vet.ge/wp-content/uploads/2015/08/studentis-saxelmdzgvanelo-molare-operatori.pdf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საფინანსო სერვისები</dc:title>
  <dc:creator>User</dc:creator>
  <cp:lastModifiedBy>user</cp:lastModifiedBy>
  <cp:revision>21</cp:revision>
  <dcterms:created xsi:type="dcterms:W3CDTF">2006-08-16T00:00:00Z</dcterms:created>
  <dcterms:modified xsi:type="dcterms:W3CDTF">2020-06-02T04:43:06Z</dcterms:modified>
</cp:coreProperties>
</file>